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703" r:id="rId6"/>
    <p:sldMasterId id="2147483692" r:id="rId7"/>
  </p:sldMasterIdLst>
  <p:notesMasterIdLst>
    <p:notesMasterId r:id="rId9"/>
  </p:notesMasterIdLst>
  <p:sldIdLst>
    <p:sldId id="35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59527"/>
    <a:srgbClr val="CC3399"/>
    <a:srgbClr val="00B09B"/>
    <a:srgbClr val="2B323B"/>
    <a:srgbClr val="F0EEEF"/>
    <a:srgbClr val="0D95BC"/>
    <a:srgbClr val="DF361F"/>
    <a:srgbClr val="6C2B43"/>
    <a:srgbClr val="7B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ECDA2-A3C0-423F-827F-2E24705B5C03}" v="137" dt="2026-06-17T08:42:58.449"/>
    <p1510:client id="{853B1186-9A7F-5EB9-A479-D6D428FA22A2}" v="273" dt="2026-06-16T10:55:15.307"/>
    <p1510:client id="{E6AA5C86-D247-79C6-34FD-985D808275FD}" v="670" dt="2026-06-16T15:27:18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6" d="100"/>
          <a:sy n="106" d="100"/>
        </p:scale>
        <p:origin x="432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4867">
            <a:off x="753368" y="3057615"/>
            <a:ext cx="2213950" cy="3053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668748">
            <a:off x="1885223" y="832298"/>
            <a:ext cx="2013431" cy="302884"/>
          </a:xfrm>
          <a:prstGeom prst="rect">
            <a:avLst/>
          </a:prstGeom>
        </p:spPr>
      </p:pic>
      <p:pic>
        <p:nvPicPr>
          <p:cNvPr id="1034" name="Picture 10" descr="Circle Arrow PNG Images, Transparent Circle Arrow Image Download - PNGite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3312" r="2898" b="2514"/>
          <a:stretch/>
        </p:blipFill>
        <p:spPr bwMode="auto">
          <a:xfrm>
            <a:off x="168887" y="4697419"/>
            <a:ext cx="1975645" cy="19830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95" name="TextBox 194"/>
          <p:cNvSpPr txBox="1"/>
          <p:nvPr/>
        </p:nvSpPr>
        <p:spPr>
          <a:xfrm>
            <a:off x="597582" y="5176974"/>
            <a:ext cx="13509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Informing</a:t>
            </a:r>
          </a:p>
          <a:p>
            <a:r>
              <a:rPr lang="en-GB" sz="1000" dirty="0"/>
              <a:t>External Provider Morning</a:t>
            </a:r>
          </a:p>
          <a:p>
            <a:r>
              <a:rPr lang="en-GB" sz="1000" dirty="0"/>
              <a:t>Options morning </a:t>
            </a:r>
          </a:p>
          <a:p>
            <a:r>
              <a:rPr lang="en-GB" sz="1000" dirty="0"/>
              <a:t>Options/Volunteer/ Work Experience</a:t>
            </a:r>
          </a:p>
          <a:p>
            <a:endParaRPr lang="en-GB" sz="1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752" y="11542"/>
            <a:ext cx="3913073" cy="459054"/>
          </a:xfrm>
          <a:solidFill>
            <a:schemeClr val="bg1">
              <a:lumMod val="85000"/>
            </a:schemeClr>
          </a:solidFill>
        </p:spPr>
        <p:txBody>
          <a:bodyPr lIns="91440" tIns="45720" rIns="0" bIns="45720" anchor="t">
            <a:noAutofit/>
          </a:bodyPr>
          <a:lstStyle/>
          <a:p>
            <a:pPr algn="just"/>
            <a:r>
              <a:rPr lang="en-US" sz="2800" dirty="0">
                <a:solidFill>
                  <a:srgbClr val="CC3399"/>
                </a:solidFill>
                <a:latin typeface="Segoe UI Black"/>
                <a:ea typeface="Segoe UI Black"/>
              </a:rPr>
              <a:t>     </a:t>
            </a:r>
            <a:r>
              <a:rPr lang="en-US" sz="2800" dirty="0">
                <a:latin typeface="Segoe UI Black"/>
                <a:ea typeface="Segoe UI Black"/>
              </a:rPr>
              <a:t>Progression in KS4</a:t>
            </a:r>
            <a:endParaRPr lang="en-US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53494" y="184468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2355566" y="3801255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CC990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</a:t>
            </a:r>
            <a:r>
              <a:rPr lang="en-US" sz="1600" b="1">
                <a:solidFill>
                  <a:schemeClr val="tx1"/>
                </a:solidFill>
              </a:rPr>
              <a:t>11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251119" y="3908367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>
            <a:head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802793" y="2291220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342017" y="2297056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Graphic 4" descr="Universal Access">
            <a:extLst>
              <a:ext uri="{FF2B5EF4-FFF2-40B4-BE49-F238E27FC236}">
                <a16:creationId xmlns:a16="http://schemas.microsoft.com/office/drawing/2014/main" id="{8FF05A06-848E-4B1E-B3F6-0BC22377CC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108" y="973715"/>
            <a:ext cx="377632" cy="377632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90008" y="2297035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5736" y="4921750"/>
            <a:ext cx="368384" cy="368384"/>
          </a:xfrm>
          <a:prstGeom prst="rect">
            <a:avLst/>
          </a:prstGeom>
        </p:spPr>
      </p:pic>
      <p:pic>
        <p:nvPicPr>
          <p:cNvPr id="127" name="Graphic 126" descr="Head with gears">
            <a:extLst>
              <a:ext uri="{FF2B5EF4-FFF2-40B4-BE49-F238E27FC236}">
                <a16:creationId xmlns:a16="http://schemas.microsoft.com/office/drawing/2014/main" id="{CBDD5795-EF83-40E0-B63E-5168E18B59D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7815" y="4095833"/>
            <a:ext cx="400110" cy="400110"/>
          </a:xfrm>
          <a:prstGeom prst="rect">
            <a:avLst/>
          </a:prstGeom>
        </p:spPr>
      </p:pic>
      <p:sp>
        <p:nvSpPr>
          <p:cNvPr id="137" name="Oval 136">
            <a:extLst>
              <a:ext uri="{FF2B5EF4-FFF2-40B4-BE49-F238E27FC236}">
                <a16:creationId xmlns:a16="http://schemas.microsoft.com/office/drawing/2014/main" id="{F5E89C69-938A-4359-A9F2-6542877C2808}"/>
              </a:ext>
            </a:extLst>
          </p:cNvPr>
          <p:cNvSpPr/>
          <p:nvPr/>
        </p:nvSpPr>
        <p:spPr>
          <a:xfrm>
            <a:off x="918745" y="1441066"/>
            <a:ext cx="763571" cy="724138"/>
          </a:xfrm>
          <a:prstGeom prst="ellipse">
            <a:avLst/>
          </a:prstGeom>
          <a:ln>
            <a:solidFill>
              <a:srgbClr val="CC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KS3</a:t>
            </a:r>
            <a:endParaRPr lang="en-US" sz="16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58" name="Graphic 57" descr="Run">
            <a:extLst>
              <a:ext uri="{FF2B5EF4-FFF2-40B4-BE49-F238E27FC236}">
                <a16:creationId xmlns:a16="http://schemas.microsoft.com/office/drawing/2014/main" id="{8A000212-D69B-4D60-9586-7305BA0EB99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67592" y="402751"/>
            <a:ext cx="286551" cy="286551"/>
          </a:xfrm>
          <a:prstGeom prst="rect">
            <a:avLst/>
          </a:prstGeom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3844511" y="4438847"/>
            <a:ext cx="3337071" cy="400110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just"/>
            <a:r>
              <a:rPr lang="en-US" sz="1000" b="1" noProof="1"/>
              <a:t>Specific, targeted work placements: </a:t>
            </a:r>
            <a:endParaRPr lang="en-US" dirty="0"/>
          </a:p>
          <a:p>
            <a:pPr algn="just"/>
            <a:r>
              <a:rPr lang="en-US" sz="1000" noProof="1"/>
              <a:t>Work Experience, Supported Internships</a:t>
            </a:r>
            <a:endParaRPr lang="en-US" dirty="0"/>
          </a:p>
        </p:txBody>
      </p:sp>
      <p:sp>
        <p:nvSpPr>
          <p:cNvPr id="133" name="TextBox 132"/>
          <p:cNvSpPr txBox="1"/>
          <p:nvPr/>
        </p:nvSpPr>
        <p:spPr>
          <a:xfrm>
            <a:off x="7898803" y="4865199"/>
            <a:ext cx="1259887" cy="707886"/>
          </a:xfrm>
          <a:prstGeom prst="rect">
            <a:avLst/>
          </a:prstGeom>
          <a:solidFill>
            <a:srgbClr val="CC9900"/>
          </a:solidFill>
        </p:spPr>
        <p:txBody>
          <a:bodyPr wrap="square" rtlCol="0">
            <a:spAutoFit/>
          </a:bodyPr>
          <a:lstStyle/>
          <a:p>
            <a:r>
              <a:rPr lang="en-GB" sz="1000" b="1" dirty="0"/>
              <a:t>Transition to  </a:t>
            </a:r>
          </a:p>
          <a:p>
            <a:r>
              <a:rPr lang="en-GB" sz="1000" b="1" dirty="0"/>
              <a:t>Post 16 Education provider.</a:t>
            </a:r>
          </a:p>
          <a:p>
            <a:endParaRPr lang="en-GB" sz="1000" dirty="0"/>
          </a:p>
        </p:txBody>
      </p:sp>
      <p:sp>
        <p:nvSpPr>
          <p:cNvPr id="138" name="TextBox 137"/>
          <p:cNvSpPr txBox="1"/>
          <p:nvPr/>
        </p:nvSpPr>
        <p:spPr>
          <a:xfrm>
            <a:off x="4007955" y="5338849"/>
            <a:ext cx="1564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SLD Curriculum Outcomes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3971084" y="4871074"/>
            <a:ext cx="1776932" cy="251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Functional Skills Outcomes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922967" y="2360669"/>
            <a:ext cx="3366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Community Learning</a:t>
            </a:r>
          </a:p>
          <a:p>
            <a:r>
              <a:rPr lang="en-GB" sz="1000" dirty="0"/>
              <a:t>Transferring and applying skills for Adulthood. Accessing community facilities for Adulthood and applying Functional Literacy and Numeracy. 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3304444" y="3308819"/>
            <a:ext cx="32626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Applying through Work and Life skills in the community</a:t>
            </a:r>
          </a:p>
        </p:txBody>
      </p:sp>
      <p:pic>
        <p:nvPicPr>
          <p:cNvPr id="45" name="Picture 6" descr="Walking Man Black and White Silhouette @ Silhouette.pic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1" t="13146" r="37262" b="15552"/>
          <a:stretch/>
        </p:blipFill>
        <p:spPr bwMode="auto">
          <a:xfrm>
            <a:off x="5394623" y="2178438"/>
            <a:ext cx="175141" cy="28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TextBox 183"/>
          <p:cNvSpPr txBox="1"/>
          <p:nvPr/>
        </p:nvSpPr>
        <p:spPr>
          <a:xfrm>
            <a:off x="4511075" y="2166444"/>
            <a:ext cx="1001595" cy="24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Semi Formal</a:t>
            </a:r>
            <a:endParaRPr lang="en-GB" sz="1000" dirty="0"/>
          </a:p>
        </p:txBody>
      </p:sp>
      <p:sp>
        <p:nvSpPr>
          <p:cNvPr id="194" name="TextBox 193"/>
          <p:cNvSpPr txBox="1"/>
          <p:nvPr/>
        </p:nvSpPr>
        <p:spPr>
          <a:xfrm>
            <a:off x="3890410" y="5106078"/>
            <a:ext cx="282408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 b="1"/>
              <a:t>Transition visits to identified post 16 providers</a:t>
            </a:r>
            <a:endParaRPr lang="en-GB" sz="1000" dirty="0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6571321" y="4697749"/>
            <a:ext cx="1227594" cy="1064714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Accreditations</a:t>
            </a:r>
            <a:endParaRPr lang="en-US" sz="9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A17634E-AAA3-4840-8487-07315886BF16}"/>
              </a:ext>
            </a:extLst>
          </p:cNvPr>
          <p:cNvSpPr/>
          <p:nvPr/>
        </p:nvSpPr>
        <p:spPr>
          <a:xfrm>
            <a:off x="3509627" y="1443174"/>
            <a:ext cx="763571" cy="724138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</a:t>
            </a:r>
            <a:r>
              <a:rPr lang="en-US" sz="1600" b="1">
                <a:solidFill>
                  <a:schemeClr val="tx1"/>
                </a:solidFill>
              </a:rPr>
              <a:t>10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Asphalt Texture with Zebra Crossing Stock Illustration - Illustration of  texture, black: 573489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r="12316" b="10334"/>
          <a:stretch/>
        </p:blipFill>
        <p:spPr bwMode="auto">
          <a:xfrm>
            <a:off x="6032550" y="1557744"/>
            <a:ext cx="259167" cy="60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6162133" y="1559302"/>
            <a:ext cx="0" cy="5867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6" name="Picture 2" descr="Asphalt Texture with Zebra Crossing Stock Illustration - Illustration of  texture, black: 573489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r="12316" b="10334"/>
          <a:stretch/>
        </p:blipFill>
        <p:spPr bwMode="auto">
          <a:xfrm rot="8568379" flipH="1">
            <a:off x="2904690" y="3338811"/>
            <a:ext cx="300943" cy="63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78871" y="5975166"/>
            <a:ext cx="368384" cy="368384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 rot="18657456">
            <a:off x="2182656" y="1081945"/>
            <a:ext cx="801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Transition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 rot="1782142">
            <a:off x="2013873" y="3324860"/>
            <a:ext cx="801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Transition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2823914" y="6038719"/>
            <a:ext cx="4569925" cy="47705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just"/>
            <a:r>
              <a:rPr lang="en-US" sz="1400" b="1" noProof="1"/>
              <a:t>EHCP Outcomes linked to Preparing for Adulthood</a:t>
            </a:r>
          </a:p>
          <a:p>
            <a:pPr algn="just"/>
            <a:r>
              <a:rPr lang="en-US" sz="1100" noProof="1"/>
              <a:t>Embedded in curriculum linked to transition for each individual’s next steps.</a:t>
            </a:r>
            <a:r>
              <a:rPr lang="en-US" sz="1000" noProof="1"/>
              <a:t> </a:t>
            </a:r>
            <a:endParaRPr lang="en-US" sz="1000" noProof="1">
              <a:ea typeface="Calibri"/>
              <a:cs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1354" y="1794133"/>
            <a:ext cx="351442" cy="2103011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3696121" y="3900254"/>
            <a:ext cx="3011804" cy="24622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000" noProof="1"/>
              <a:t>RSHE themes embedded in Literacy programme.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228320" y="2956616"/>
            <a:ext cx="1001595" cy="24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Life Skills</a:t>
            </a:r>
            <a:endParaRPr lang="en-GB" sz="10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BDD417-3BA2-8053-82DD-92C43C606DBA}"/>
              </a:ext>
            </a:extLst>
          </p:cNvPr>
          <p:cNvSpPr/>
          <p:nvPr/>
        </p:nvSpPr>
        <p:spPr>
          <a:xfrm>
            <a:off x="2353979" y="4782887"/>
            <a:ext cx="697675" cy="687377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" b="1">
                <a:solidFill>
                  <a:schemeClr val="tx1"/>
                </a:solidFill>
                <a:ea typeface="Calibri"/>
                <a:cs typeface="Calibri"/>
              </a:rPr>
              <a:t>PCP meeting</a:t>
            </a:r>
            <a:endParaRPr lang="en-US" sz="8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C855E48-0353-DA63-6BD3-F85024D328AC}"/>
              </a:ext>
            </a:extLst>
          </p:cNvPr>
          <p:cNvSpPr/>
          <p:nvPr/>
        </p:nvSpPr>
        <p:spPr>
          <a:xfrm>
            <a:off x="123637" y="1163022"/>
            <a:ext cx="697675" cy="687377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" b="1">
                <a:solidFill>
                  <a:schemeClr val="tx1"/>
                </a:solidFill>
                <a:ea typeface="Calibri"/>
                <a:cs typeface="Calibri"/>
              </a:rPr>
              <a:t>PCP meeting</a:t>
            </a:r>
            <a:endParaRPr lang="en-US" sz="8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17" name="Picture 16" descr="A black shield with gold logo&#10;&#10;AI-generated content may be incorrect.">
            <a:extLst>
              <a:ext uri="{FF2B5EF4-FFF2-40B4-BE49-F238E27FC236}">
                <a16:creationId xmlns:a16="http://schemas.microsoft.com/office/drawing/2014/main" id="{F5C272FC-A812-2C6C-C616-DD60513708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372" y="15301"/>
            <a:ext cx="792885" cy="105088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51672E8-98B0-98BF-F697-688625D1C6F7}"/>
              </a:ext>
            </a:extLst>
          </p:cNvPr>
          <p:cNvGrpSpPr/>
          <p:nvPr/>
        </p:nvGrpSpPr>
        <p:grpSpPr>
          <a:xfrm>
            <a:off x="7252796" y="259334"/>
            <a:ext cx="1314796" cy="483813"/>
            <a:chOff x="249702" y="4880489"/>
            <a:chExt cx="2202816" cy="4838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463640-B7D3-CC04-5DDF-79AA833E129A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endParaRPr lang="en-US" sz="1200" b="1" noProof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A09643-253A-F64E-F75A-1C5170A04D0F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2308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endParaRPr lang="en-US" sz="900" b="1" noProof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1C0CB75-57E1-59D4-301C-3B39BD8FAEE8}"/>
              </a:ext>
            </a:extLst>
          </p:cNvPr>
          <p:cNvGrpSpPr/>
          <p:nvPr/>
        </p:nvGrpSpPr>
        <p:grpSpPr>
          <a:xfrm>
            <a:off x="7180835" y="1588262"/>
            <a:ext cx="1778087" cy="1015850"/>
            <a:chOff x="-389552" y="4885181"/>
            <a:chExt cx="2998315" cy="10158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C4D863-B5C3-7F57-3385-CF1D15FCB164}"/>
                </a:ext>
              </a:extLst>
            </p:cNvPr>
            <p:cNvSpPr txBox="1"/>
            <p:nvPr/>
          </p:nvSpPr>
          <p:spPr>
            <a:xfrm>
              <a:off x="-389552" y="4885181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/>
                <a:t>Science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F66F34-2A02-CEC1-8761-AEEDE86952D1}"/>
                </a:ext>
              </a:extLst>
            </p:cNvPr>
            <p:cNvSpPr txBox="1"/>
            <p:nvPr/>
          </p:nvSpPr>
          <p:spPr>
            <a:xfrm>
              <a:off x="-115449" y="5116201"/>
              <a:ext cx="2724212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b="1" noProof="1"/>
                <a:t>Students will learn about science and STEM through specialist lessons. </a:t>
              </a:r>
              <a:r>
                <a:rPr kumimoji="0" lang="en-US" sz="9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Students work towards a qualification through Lazer.  </a:t>
              </a:r>
            </a:p>
            <a:p>
              <a:pPr algn="just"/>
              <a:endParaRPr lang="en-US" sz="900" b="1" noProof="1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6AFFEE1-5E54-6F49-48FD-E58D1299E6E6}"/>
              </a:ext>
            </a:extLst>
          </p:cNvPr>
          <p:cNvSpPr txBox="1"/>
          <p:nvPr/>
        </p:nvSpPr>
        <p:spPr>
          <a:xfrm>
            <a:off x="6913944" y="671957"/>
            <a:ext cx="2102684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b="1" noProof="1"/>
              <a:t>Students will explore a range of team and individual physical activities, developing coordination, confidence and experience.</a:t>
            </a:r>
          </a:p>
          <a:p>
            <a:r>
              <a:rPr lang="en-US" sz="900" b="1" noProof="1"/>
              <a:t>Students will experience swimming off site.</a:t>
            </a:r>
          </a:p>
          <a:p>
            <a:r>
              <a:rPr lang="en-US" sz="900" b="1" noProof="1"/>
              <a:t>Students work towards a qualification through WJEC.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8799929-3D1D-E515-8DF8-26BB80EA8526}"/>
              </a:ext>
            </a:extLst>
          </p:cNvPr>
          <p:cNvSpPr txBox="1"/>
          <p:nvPr/>
        </p:nvSpPr>
        <p:spPr>
          <a:xfrm>
            <a:off x="6436680" y="401910"/>
            <a:ext cx="210828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200" b="1" noProof="1"/>
              <a:t>Physical Education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DED6768-30B9-3C6F-908B-D6E30B1926DB}"/>
              </a:ext>
            </a:extLst>
          </p:cNvPr>
          <p:cNvGrpSpPr/>
          <p:nvPr/>
        </p:nvGrpSpPr>
        <p:grpSpPr>
          <a:xfrm>
            <a:off x="7153690" y="3591446"/>
            <a:ext cx="1886241" cy="1173153"/>
            <a:chOff x="103842" y="5188786"/>
            <a:chExt cx="2468883" cy="117315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70AF830-6E6C-EB30-6D23-8A18BC650ED2}"/>
                </a:ext>
              </a:extLst>
            </p:cNvPr>
            <p:cNvSpPr txBox="1"/>
            <p:nvPr/>
          </p:nvSpPr>
          <p:spPr>
            <a:xfrm>
              <a:off x="103842" y="5188786"/>
              <a:ext cx="2197799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/>
                <a:t>Food Technology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7D46927-2370-E8DE-3470-E161EA020285}"/>
                </a:ext>
              </a:extLst>
            </p:cNvPr>
            <p:cNvSpPr txBox="1"/>
            <p:nvPr/>
          </p:nvSpPr>
          <p:spPr>
            <a:xfrm>
              <a:off x="375755" y="5438609"/>
              <a:ext cx="2196970" cy="9233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/>
                <a:t>Students will continue to </a:t>
              </a:r>
              <a:r>
                <a:rPr lang="en-GB" sz="900" b="1" noProof="1"/>
                <a:t>combine practical cooking skills with knowledge of safety, nutrition and health obtaining a St George’s quality mark in The Home Cooking Essentials Programme.</a:t>
              </a:r>
              <a:endParaRPr lang="en-US" sz="900" b="1" noProof="1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F809C1B-99C3-5332-8E84-45558B4FC021}"/>
              </a:ext>
            </a:extLst>
          </p:cNvPr>
          <p:cNvGrpSpPr/>
          <p:nvPr/>
        </p:nvGrpSpPr>
        <p:grpSpPr>
          <a:xfrm>
            <a:off x="7329730" y="2437585"/>
            <a:ext cx="1682964" cy="1040060"/>
            <a:chOff x="274628" y="5320678"/>
            <a:chExt cx="2202816" cy="104006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4FBA778-852D-9FB0-A442-02D83D70A8BE}"/>
                </a:ext>
              </a:extLst>
            </p:cNvPr>
            <p:cNvSpPr txBox="1"/>
            <p:nvPr/>
          </p:nvSpPr>
          <p:spPr>
            <a:xfrm>
              <a:off x="274628" y="5320678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/>
                <a:t>Art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7D1EC5E-4C8D-D8DF-7653-D20F9AA5746D}"/>
                </a:ext>
              </a:extLst>
            </p:cNvPr>
            <p:cNvSpPr txBox="1"/>
            <p:nvPr/>
          </p:nvSpPr>
          <p:spPr>
            <a:xfrm>
              <a:off x="418587" y="5575908"/>
              <a:ext cx="1992045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/>
                <a:t>Students will explore arts through specialist lessons using a range of media working towards a </a:t>
              </a:r>
              <a:r>
                <a:rPr lang="en-US" sz="900" b="1" noProof="1">
                  <a:solidFill>
                    <a:prstClr val="black"/>
                  </a:solidFill>
                </a:rPr>
                <a:t>qualification through NCFE</a:t>
              </a:r>
              <a:endParaRPr lang="en-US" sz="900" b="1" noProof="1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B6FB004-4198-51ED-6F9C-8A4CDBCD0487}"/>
              </a:ext>
            </a:extLst>
          </p:cNvPr>
          <p:cNvSpPr txBox="1"/>
          <p:nvPr/>
        </p:nvSpPr>
        <p:spPr>
          <a:xfrm>
            <a:off x="5053147" y="165956"/>
            <a:ext cx="1630995" cy="1000274"/>
          </a:xfrm>
          <a:prstGeom prst="rect">
            <a:avLst/>
          </a:prstGeom>
          <a:solidFill>
            <a:srgbClr val="CC99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Core Curriculum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/>
              <a:t>  </a:t>
            </a:r>
            <a:r>
              <a:rPr kumimoji="0" lang="en-US" sz="9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 teachers deliver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Numeracy, literacy, RSHE, Life skills, Work Skills, Computing, Religion and world view. </a:t>
            </a:r>
          </a:p>
          <a:p>
            <a:endParaRPr lang="en-GB" sz="10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1FAB09C-D8B8-7157-56E4-5A5A2F6D4D26}"/>
              </a:ext>
            </a:extLst>
          </p:cNvPr>
          <p:cNvSpPr txBox="1"/>
          <p:nvPr/>
        </p:nvSpPr>
        <p:spPr>
          <a:xfrm>
            <a:off x="168310" y="2447696"/>
            <a:ext cx="1630995" cy="892552"/>
          </a:xfrm>
          <a:prstGeom prst="rect">
            <a:avLst/>
          </a:prstGeom>
          <a:solidFill>
            <a:srgbClr val="CC99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noProof="1">
                <a:latin typeface="Calibri" panose="020F0502020204030204"/>
              </a:rPr>
              <a:t>Asessment</a:t>
            </a:r>
            <a:endParaRPr kumimoji="0" lang="en-US" sz="1200" b="1" i="0" u="none" strike="noStrike" kern="1200" cap="none" spc="0" normalizeH="0" baseline="0" noProof="1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defRPr/>
            </a:pPr>
            <a:r>
              <a:rPr lang="en-US" sz="1000" b="1" noProof="1"/>
              <a:t>Student achievement monitored using Earwig for academic and EHCP outcomes.</a:t>
            </a:r>
          </a:p>
        </p:txBody>
      </p:sp>
      <p:pic>
        <p:nvPicPr>
          <p:cNvPr id="57" name="Graphic 56" descr="Artist male with solid fill">
            <a:extLst>
              <a:ext uri="{FF2B5EF4-FFF2-40B4-BE49-F238E27FC236}">
                <a16:creationId xmlns:a16="http://schemas.microsoft.com/office/drawing/2014/main" id="{9FA9495D-25A6-19A0-A4F3-7D8106751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47097" y="2471406"/>
            <a:ext cx="270902" cy="270902"/>
          </a:xfrm>
          <a:prstGeom prst="rect">
            <a:avLst/>
          </a:prstGeom>
        </p:spPr>
      </p:pic>
      <p:pic>
        <p:nvPicPr>
          <p:cNvPr id="60" name="Graphic 59" descr="Atom with solid fill">
            <a:extLst>
              <a:ext uri="{FF2B5EF4-FFF2-40B4-BE49-F238E27FC236}">
                <a16:creationId xmlns:a16="http://schemas.microsoft.com/office/drawing/2014/main" id="{D5634C12-74B3-514D-9BC9-471686ECC5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74336" y="1601435"/>
            <a:ext cx="318920" cy="318920"/>
          </a:xfrm>
          <a:prstGeom prst="rect">
            <a:avLst/>
          </a:prstGeom>
        </p:spPr>
      </p:pic>
      <p:pic>
        <p:nvPicPr>
          <p:cNvPr id="62" name="Graphic 61" descr="Fruit bowl with solid fill">
            <a:extLst>
              <a:ext uri="{FF2B5EF4-FFF2-40B4-BE49-F238E27FC236}">
                <a16:creationId xmlns:a16="http://schemas.microsoft.com/office/drawing/2014/main" id="{4CB788C0-8B47-FCC6-0E84-A9BA9F03AA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31195" y="3535853"/>
            <a:ext cx="277000" cy="277000"/>
          </a:xfrm>
          <a:prstGeom prst="rect">
            <a:avLst/>
          </a:prstGeom>
        </p:spPr>
      </p:pic>
      <p:pic>
        <p:nvPicPr>
          <p:cNvPr id="64" name="Graphic 63" descr="Race Flag with solid fill">
            <a:extLst>
              <a:ext uri="{FF2B5EF4-FFF2-40B4-BE49-F238E27FC236}">
                <a16:creationId xmlns:a16="http://schemas.microsoft.com/office/drawing/2014/main" id="{14E4D66B-AF2C-4400-BE64-E375BCAB8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22981" y="5219142"/>
            <a:ext cx="393647" cy="393647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169B3CF9-B23C-6D0D-EE40-C3E6A13D7609}"/>
              </a:ext>
            </a:extLst>
          </p:cNvPr>
          <p:cNvSpPr txBox="1"/>
          <p:nvPr/>
        </p:nvSpPr>
        <p:spPr>
          <a:xfrm>
            <a:off x="175799" y="3517753"/>
            <a:ext cx="1630995" cy="1046440"/>
          </a:xfrm>
          <a:prstGeom prst="rect">
            <a:avLst/>
          </a:prstGeom>
          <a:solidFill>
            <a:srgbClr val="CC99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noProof="1">
                <a:latin typeface="Calibri" panose="020F0502020204030204"/>
              </a:rPr>
              <a:t>Acreditation</a:t>
            </a:r>
            <a:endParaRPr kumimoji="0" lang="en-US" sz="1200" b="1" i="0" u="none" strike="noStrike" kern="1200" cap="none" spc="0" normalizeH="0" baseline="0" noProof="1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defRPr/>
            </a:pPr>
            <a:r>
              <a:rPr lang="en-GB" sz="1000" b="1" noProof="1"/>
              <a:t>Students achieve recognised qualifications through Lazer, WJEC, NCFE and Edexcel Functional Skills programmes.</a:t>
            </a:r>
            <a:endParaRPr lang="en-US" sz="1000" b="1" noProof="1"/>
          </a:p>
        </p:txBody>
      </p:sp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UK7XRFSVNHM5-2120011387-157080</_dlc_DocId>
    <_dlc_DocIdUrl xmlns="a540dbd6-63c1-405e-b21f-3d4038146b2f">
      <Url>https://stgeorgesiow.sharepoint.com/sites/AdminSharedDocuments/_layouts/15/DocIdRedir.aspx?ID=UK7XRFSVNHM5-2120011387-157080</Url>
      <Description>UK7XRFSVNHM5-2120011387-157080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E93CF4-6D3A-44D1-A1F1-283635EEEDC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4E037A0-0567-4EEC-965C-4A34662F5D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BF0812-73C2-4D92-9280-756A7D3ABF61}">
  <ds:schemaRefs>
    <ds:schemaRef ds:uri="http://purl.org/dc/dcmitype/"/>
    <ds:schemaRef ds:uri="a540dbd6-63c1-405e-b21f-3d4038146b2f"/>
    <ds:schemaRef ds:uri="dcf4fd31-2f9b-438a-bfd7-3e053feb8594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661FF983-184C-4D11-86C8-E762133D5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40dbd6-63c1-405e-b21f-3d4038146b2f"/>
    <ds:schemaRef ds:uri="dcf4fd31-2f9b-438a-bfd7-3e053feb8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11883</TotalTime>
  <Words>280</Words>
  <Application>Microsoft Office PowerPoint</Application>
  <PresentationFormat>On-screen Show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Open Sans</vt:lpstr>
      <vt:lpstr>Segoe UI Black</vt:lpstr>
      <vt:lpstr>Template PresentationGo</vt:lpstr>
      <vt:lpstr>Template PresentationGo Dark</vt:lpstr>
      <vt:lpstr>Custom Design</vt:lpstr>
      <vt:lpstr>     Progression in KS4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lastModifiedBy>Lorna Battista</cp:lastModifiedBy>
  <cp:revision>311</cp:revision>
  <dcterms:created xsi:type="dcterms:W3CDTF">2014-11-26T05:14:11Z</dcterms:created>
  <dcterms:modified xsi:type="dcterms:W3CDTF">2026-06-17T08:51:14Z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9200</vt:r8>
  </property>
  <property fmtid="{D5CDD505-2E9C-101B-9397-08002B2CF9AE}" pid="4" name="_dlc_DocIdItemGuid">
    <vt:lpwstr>b2299f4c-c1f7-4ad6-8ea2-9b882efc4a9f</vt:lpwstr>
  </property>
  <property fmtid="{D5CDD505-2E9C-101B-9397-08002B2CF9AE}" pid="5" name="MediaServiceImageTags">
    <vt:lpwstr/>
  </property>
</Properties>
</file>