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5"/>
    <p:sldMasterId id="2147483703" r:id="rId6"/>
    <p:sldMasterId id="2147483692" r:id="rId7"/>
  </p:sldMasterIdLst>
  <p:notesMasterIdLst>
    <p:notesMasterId r:id="rId9"/>
  </p:notesMasterIdLst>
  <p:sldIdLst>
    <p:sldId id="35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0" clrIdx="0">
    <p:extLst>
      <p:ext uri="{19B8F6BF-5375-455C-9EA6-DF929625EA0E}">
        <p15:presenceInfo xmlns:p15="http://schemas.microsoft.com/office/powerpoint/2012/main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CC3399"/>
    <a:srgbClr val="00B09B"/>
    <a:srgbClr val="2B323B"/>
    <a:srgbClr val="F0EEEF"/>
    <a:srgbClr val="0D95BC"/>
    <a:srgbClr val="DF361F"/>
    <a:srgbClr val="6C2B43"/>
    <a:srgbClr val="7B0051"/>
    <a:srgbClr val="063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8AE313-C3CA-C44A-5B0C-4B0421990A1E}" v="15" dt="2026-06-04T20:28:39.7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 varScale="1">
        <p:scale>
          <a:sx n="107" d="100"/>
          <a:sy n="107" d="100"/>
        </p:scale>
        <p:origin x="588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1.xml" Id="rId8" /><Relationship Type="http://schemas.openxmlformats.org/officeDocument/2006/relationships/theme" Target="theme/theme1.xml" Id="rId13" /><Relationship Type="http://schemas.openxmlformats.org/officeDocument/2006/relationships/customXml" Target="../customXml/item3.xml" Id="rId3" /><Relationship Type="http://schemas.openxmlformats.org/officeDocument/2006/relationships/slideMaster" Target="slideMasters/slideMaster3.xml" Id="rId7" /><Relationship Type="http://schemas.openxmlformats.org/officeDocument/2006/relationships/viewProps" Target="viewProps.xml" Id="rId12" /><Relationship Type="http://schemas.openxmlformats.org/officeDocument/2006/relationships/customXml" Target="../customXml/item2.xml" Id="rId2" /><Relationship Type="http://schemas.microsoft.com/office/2015/10/relationships/revisionInfo" Target="revisionInfo.xml" Id="rId16" /><Relationship Type="http://schemas.openxmlformats.org/officeDocument/2006/relationships/customXml" Target="../customXml/item1.xml" Id="rId1" /><Relationship Type="http://schemas.openxmlformats.org/officeDocument/2006/relationships/slideMaster" Target="slideMasters/slideMaster2.xml" Id="rId6" /><Relationship Type="http://schemas.openxmlformats.org/officeDocument/2006/relationships/presProps" Target="presProps.xml" Id="rId11" /><Relationship Type="http://schemas.openxmlformats.org/officeDocument/2006/relationships/slideMaster" Target="slideMasters/slideMaster1.xml" Id="rId5" /><Relationship Type="http://schemas.openxmlformats.org/officeDocument/2006/relationships/commentAuthors" Target="commentAuthors.xml" Id="rId10" /><Relationship Type="http://schemas.openxmlformats.org/officeDocument/2006/relationships/customXml" Target="../customXml/item4.xml" Id="rId4" /><Relationship Type="http://schemas.openxmlformats.org/officeDocument/2006/relationships/notesMaster" Target="notesMasters/notesMaster1.xml" Id="rId9" /><Relationship Type="http://schemas.openxmlformats.org/officeDocument/2006/relationships/tableStyles" Target="tableStyles.xml" Id="rId14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37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03BF9FD-DA0F-4739-9B69-0A2D712E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F4C143-2DE4-4A59-9225-C44B17F8F99F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F35CDF3A-32A4-4944-8471-5618C2895CD6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6B6273-908A-4447-8576-D3C552545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73959" y="5982900"/>
            <a:ext cx="37960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5" Type="http://schemas.openxmlformats.org/officeDocument/2006/relationships/image" Target="../media/image1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14867">
            <a:off x="-85158" y="2833479"/>
            <a:ext cx="3117287" cy="323768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668748">
            <a:off x="6026368" y="968868"/>
            <a:ext cx="2389103" cy="3223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668748">
            <a:off x="1986619" y="721686"/>
            <a:ext cx="2013431" cy="302884"/>
          </a:xfrm>
          <a:prstGeom prst="rect">
            <a:avLst/>
          </a:prstGeom>
        </p:spPr>
      </p:pic>
      <p:pic>
        <p:nvPicPr>
          <p:cNvPr id="1034" name="Picture 10" descr="Circle Arrow PNG Images, Transparent Circle Arrow Image Download - PNGite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t="3312" r="2898" b="2514"/>
          <a:stretch/>
        </p:blipFill>
        <p:spPr bwMode="auto">
          <a:xfrm>
            <a:off x="168887" y="4697419"/>
            <a:ext cx="1975645" cy="198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" name="TextBox 194"/>
          <p:cNvSpPr txBox="1"/>
          <p:nvPr/>
        </p:nvSpPr>
        <p:spPr>
          <a:xfrm>
            <a:off x="597582" y="5176974"/>
            <a:ext cx="13509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Informing</a:t>
            </a:r>
          </a:p>
          <a:p>
            <a:r>
              <a:rPr lang="en-GB" sz="1000" dirty="0"/>
              <a:t>External Provider Morning</a:t>
            </a:r>
          </a:p>
          <a:p>
            <a:r>
              <a:rPr lang="en-GB" sz="1000" dirty="0"/>
              <a:t>Options morning </a:t>
            </a:r>
          </a:p>
          <a:p>
            <a:r>
              <a:rPr lang="en-GB" sz="1000" dirty="0"/>
              <a:t>Options/Volunteer/ Work Experience</a:t>
            </a:r>
          </a:p>
          <a:p>
            <a:endParaRPr lang="en-GB" sz="1000" dirty="0"/>
          </a:p>
        </p:txBody>
      </p:sp>
      <p:sp>
        <p:nvSpPr>
          <p:cNvPr id="183" name="TextBox 182"/>
          <p:cNvSpPr txBox="1"/>
          <p:nvPr/>
        </p:nvSpPr>
        <p:spPr>
          <a:xfrm>
            <a:off x="7345900" y="2506913"/>
            <a:ext cx="1750737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 b="1" dirty="0"/>
              <a:t>Building Vocational and Core Skills in Areas of Specialism </a:t>
            </a:r>
          </a:p>
          <a:p>
            <a:r>
              <a:rPr lang="en-GB" sz="1000" dirty="0"/>
              <a:t>Farming and Animal Care</a:t>
            </a:r>
          </a:p>
          <a:p>
            <a:r>
              <a:rPr lang="en-GB" sz="1000" dirty="0"/>
              <a:t>Horticulture</a:t>
            </a:r>
          </a:p>
          <a:p>
            <a:r>
              <a:rPr lang="en-GB" sz="1000" dirty="0"/>
              <a:t>Construction</a:t>
            </a:r>
          </a:p>
          <a:p>
            <a:r>
              <a:rPr lang="en-GB" sz="1000" dirty="0"/>
              <a:t>Car Maintenance</a:t>
            </a:r>
          </a:p>
          <a:p>
            <a:r>
              <a:rPr lang="en-GB" sz="1000" dirty="0"/>
              <a:t>Hair and Beauty</a:t>
            </a:r>
          </a:p>
          <a:p>
            <a:r>
              <a:rPr lang="en-GB" sz="1000" dirty="0"/>
              <a:t>Hospitality</a:t>
            </a:r>
          </a:p>
          <a:p>
            <a:r>
              <a:rPr lang="en-GB" sz="1000" dirty="0"/>
              <a:t>NCFE Art</a:t>
            </a:r>
          </a:p>
          <a:p>
            <a:r>
              <a:rPr lang="en-GB" sz="1000" dirty="0"/>
              <a:t>Sports Leaders</a:t>
            </a:r>
          </a:p>
          <a:p>
            <a:r>
              <a:rPr lang="en-GB" sz="1000"/>
              <a:t>Travel and Tourism</a:t>
            </a:r>
            <a:endParaRPr lang="en-GB" sz="1000">
              <a:ea typeface="Calibri"/>
              <a:cs typeface="Calibri"/>
            </a:endParaRPr>
          </a:p>
          <a:p>
            <a:r>
              <a:rPr lang="en-GB" sz="1000">
                <a:solidFill>
                  <a:srgbClr val="000000"/>
                </a:solidFill>
                <a:ea typeface="Calibri" panose="020F0502020204030204"/>
                <a:cs typeface="Calibri" panose="020F0502020204030204"/>
              </a:rPr>
              <a:t>Childcare/Health and Social Care</a:t>
            </a:r>
            <a:endParaRPr lang="en-GB" sz="1000" dirty="0">
              <a:solidFill>
                <a:srgbClr val="000000"/>
              </a:solidFill>
            </a:endParaRPr>
          </a:p>
          <a:p>
            <a:r>
              <a:rPr lang="en-GB" sz="1000" b="1">
                <a:solidFill>
                  <a:schemeClr val="accent2"/>
                </a:solidFill>
              </a:rPr>
              <a:t>Bronze – Gold Award</a:t>
            </a:r>
            <a:endParaRPr lang="en-GB" sz="1000" b="1">
              <a:solidFill>
                <a:schemeClr val="accent2"/>
              </a:solidFill>
              <a:ea typeface="Calibri"/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010" y="131373"/>
            <a:ext cx="3913073" cy="45905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en-US" sz="2800" dirty="0">
                <a:solidFill>
                  <a:srgbClr val="CC3399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   </a:t>
            </a:r>
            <a:r>
              <a:rPr lang="en-US" sz="2800" dirty="0">
                <a:latin typeface="Segoe UI Black" panose="020B0A02040204020203" pitchFamily="34" charset="0"/>
                <a:ea typeface="Segoe UI Black" panose="020B0A02040204020203" pitchFamily="34" charset="0"/>
              </a:rPr>
              <a:t>Progression in KS5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2EA65C-CA1F-40C5-83BE-64F3E9AB33AA}"/>
              </a:ext>
            </a:extLst>
          </p:cNvPr>
          <p:cNvGrpSpPr/>
          <p:nvPr/>
        </p:nvGrpSpPr>
        <p:grpSpPr>
          <a:xfrm>
            <a:off x="1353494" y="1844683"/>
            <a:ext cx="6956510" cy="3382986"/>
            <a:chOff x="2249359" y="2305589"/>
            <a:chExt cx="7728733" cy="283464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25DB897-F32F-412D-A261-6EC186631061}"/>
                </a:ext>
              </a:extLst>
            </p:cNvPr>
            <p:cNvGrpSpPr/>
            <p:nvPr/>
          </p:nvGrpSpPr>
          <p:grpSpPr>
            <a:xfrm>
              <a:off x="2249359" y="2305589"/>
              <a:ext cx="7728733" cy="2834645"/>
              <a:chOff x="1475820" y="2305589"/>
              <a:chExt cx="7728733" cy="2834645"/>
            </a:xfrm>
          </p:grpSpPr>
          <p:sp>
            <p:nvSpPr>
              <p:cNvPr id="7" name="Arc 6">
                <a:extLst>
                  <a:ext uri="{FF2B5EF4-FFF2-40B4-BE49-F238E27FC236}">
                    <a16:creationId xmlns:a16="http://schemas.microsoft.com/office/drawing/2014/main" id="{BA91558A-868E-4BAB-A985-3853974396E1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8" name="Arc 37">
                <a:extLst>
                  <a:ext uri="{FF2B5EF4-FFF2-40B4-BE49-F238E27FC236}">
                    <a16:creationId xmlns:a16="http://schemas.microsoft.com/office/drawing/2014/main" id="{4E7EC504-D364-49F4-9BCD-39BD9340E988}"/>
                  </a:ext>
                </a:extLst>
              </p:cNvPr>
              <p:cNvSpPr/>
              <p:nvPr/>
            </p:nvSpPr>
            <p:spPr>
              <a:xfrm rot="10800000">
                <a:off x="3011873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CB72E78-9188-4053-B2B2-F2FB7A7193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85084" y="3722912"/>
                <a:ext cx="3245350" cy="4"/>
              </a:xfrm>
              <a:prstGeom prst="line">
                <a:avLst/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4E57699-59F1-4F0D-827E-E23691CF6BD8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86400" cy="0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570A1428-84CC-41EE-A06C-C0EFD78BCB89}"/>
                  </a:ext>
                </a:extLst>
              </p:cNvPr>
              <p:cNvCxnSpPr/>
              <p:nvPr/>
            </p:nvCxnSpPr>
            <p:spPr>
              <a:xfrm>
                <a:off x="1475820" y="2305589"/>
                <a:ext cx="5486400" cy="4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F295EA6-9373-4E6A-971B-1D1A52E16064}"/>
                </a:ext>
              </a:extLst>
            </p:cNvPr>
            <p:cNvGrpSpPr/>
            <p:nvPr/>
          </p:nvGrpSpPr>
          <p:grpSpPr>
            <a:xfrm>
              <a:off x="2249359" y="2305589"/>
              <a:ext cx="7646957" cy="2834645"/>
              <a:chOff x="1475820" y="2305589"/>
              <a:chExt cx="7646957" cy="2834645"/>
            </a:xfrm>
          </p:grpSpPr>
          <p:sp>
            <p:nvSpPr>
              <p:cNvPr id="28" name="Arc 27">
                <a:extLst>
                  <a:ext uri="{FF2B5EF4-FFF2-40B4-BE49-F238E27FC236}">
                    <a16:creationId xmlns:a16="http://schemas.microsoft.com/office/drawing/2014/main" id="{F2E49456-4956-4891-9EE2-EE4551A71AFA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9" name="Arc 28">
                <a:extLst>
                  <a:ext uri="{FF2B5EF4-FFF2-40B4-BE49-F238E27FC236}">
                    <a16:creationId xmlns:a16="http://schemas.microsoft.com/office/drawing/2014/main" id="{CCD3104B-4EC0-4732-976B-E61B97F1EEDD}"/>
                  </a:ext>
                </a:extLst>
              </p:cNvPr>
              <p:cNvSpPr/>
              <p:nvPr/>
            </p:nvSpPr>
            <p:spPr>
              <a:xfrm rot="10800000">
                <a:off x="2930098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2655F35-FEEA-48D3-8653-958B1F07682E}"/>
                  </a:ext>
                </a:extLst>
              </p:cNvPr>
              <p:cNvCxnSpPr>
                <a:cxnSpLocks/>
                <a:endCxn id="28" idx="2"/>
              </p:cNvCxnSpPr>
              <p:nvPr/>
            </p:nvCxnSpPr>
            <p:spPr>
              <a:xfrm flipV="1">
                <a:off x="3685084" y="3722912"/>
                <a:ext cx="3211733" cy="7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66702A1-B247-4A57-80A9-A8B943239AC6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0462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513FD9F-1DD5-41DA-8405-8E73E998E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5820" y="2305589"/>
                <a:ext cx="530691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0ED586BA-7236-43AA-85C0-6522BD4A1424}"/>
              </a:ext>
            </a:extLst>
          </p:cNvPr>
          <p:cNvSpPr/>
          <p:nvPr/>
        </p:nvSpPr>
        <p:spPr>
          <a:xfrm>
            <a:off x="6466678" y="2685909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CC990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13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C6E333-DC08-412B-85B1-0B37F47ED578}"/>
              </a:ext>
            </a:extLst>
          </p:cNvPr>
          <p:cNvSpPr/>
          <p:nvPr/>
        </p:nvSpPr>
        <p:spPr>
          <a:xfrm>
            <a:off x="2573359" y="4631603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CC990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14</a:t>
            </a:r>
          </a:p>
        </p:txBody>
      </p:sp>
      <p:sp>
        <p:nvSpPr>
          <p:cNvPr id="89" name="Arc 88">
            <a:extLst>
              <a:ext uri="{FF2B5EF4-FFF2-40B4-BE49-F238E27FC236}">
                <a16:creationId xmlns:a16="http://schemas.microsoft.com/office/drawing/2014/main" id="{9ED5088A-9F28-4B05-8020-8D5FE0968BD2}"/>
              </a:ext>
            </a:extLst>
          </p:cNvPr>
          <p:cNvSpPr/>
          <p:nvPr/>
        </p:nvSpPr>
        <p:spPr>
          <a:xfrm rot="10800000">
            <a:off x="3380167" y="3945238"/>
            <a:ext cx="442438" cy="838179"/>
          </a:xfrm>
          <a:prstGeom prst="arc">
            <a:avLst>
              <a:gd name="adj1" fmla="val 16211550"/>
              <a:gd name="adj2" fmla="val 5391112"/>
            </a:avLst>
          </a:prstGeom>
          <a:ln>
            <a:head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4E010217-4374-4F88-89CA-F8F336E6FB11}"/>
              </a:ext>
            </a:extLst>
          </p:cNvPr>
          <p:cNvSpPr/>
          <p:nvPr/>
        </p:nvSpPr>
        <p:spPr>
          <a:xfrm>
            <a:off x="5802793" y="2291220"/>
            <a:ext cx="465999" cy="767976"/>
          </a:xfrm>
          <a:prstGeom prst="arc">
            <a:avLst>
              <a:gd name="adj1" fmla="val 15955398"/>
              <a:gd name="adj2" fmla="val 5391112"/>
            </a:avLst>
          </a:prstGeom>
          <a:ln>
            <a:headEnd type="non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C8433A8-79C4-45BA-A932-25675C38CA10}"/>
              </a:ext>
            </a:extLst>
          </p:cNvPr>
          <p:cNvCxnSpPr/>
          <p:nvPr/>
        </p:nvCxnSpPr>
        <p:spPr>
          <a:xfrm>
            <a:off x="3342017" y="2297056"/>
            <a:ext cx="1190951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FF782D6B-B11D-4440-8E80-207C3E434648}"/>
              </a:ext>
            </a:extLst>
          </p:cNvPr>
          <p:cNvCxnSpPr/>
          <p:nvPr/>
        </p:nvCxnSpPr>
        <p:spPr>
          <a:xfrm>
            <a:off x="5380182" y="5660865"/>
            <a:ext cx="1190951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" name="Graphic 4" descr="Universal Access">
            <a:extLst>
              <a:ext uri="{FF2B5EF4-FFF2-40B4-BE49-F238E27FC236}">
                <a16:creationId xmlns:a16="http://schemas.microsoft.com/office/drawing/2014/main" id="{8FF05A06-848E-4B1E-B3F6-0BC22377CC8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4914" y="1830965"/>
            <a:ext cx="377632" cy="377632"/>
          </a:xfrm>
          <a:prstGeom prst="rect">
            <a:avLst/>
          </a:prstGeom>
        </p:spPr>
      </p:pic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B6377E5F-7FCE-4BD5-BF88-2A5DB306AA11}"/>
              </a:ext>
            </a:extLst>
          </p:cNvPr>
          <p:cNvCxnSpPr/>
          <p:nvPr/>
        </p:nvCxnSpPr>
        <p:spPr>
          <a:xfrm>
            <a:off x="1190008" y="2297035"/>
            <a:ext cx="1190951" cy="0"/>
          </a:xfrm>
          <a:prstGeom prst="straightConnector1">
            <a:avLst/>
          </a:prstGeom>
          <a:ln>
            <a:headEnd type="non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42" name="Graphic 41" descr="Signpost">
            <a:extLst>
              <a:ext uri="{FF2B5EF4-FFF2-40B4-BE49-F238E27FC236}">
                <a16:creationId xmlns:a16="http://schemas.microsoft.com/office/drawing/2014/main" id="{092E43F9-F2BC-4C2B-A6DD-131C1FF44BD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5736" y="4921750"/>
            <a:ext cx="368384" cy="368384"/>
          </a:xfrm>
          <a:prstGeom prst="rect">
            <a:avLst/>
          </a:prstGeom>
        </p:spPr>
      </p:pic>
      <p:pic>
        <p:nvPicPr>
          <p:cNvPr id="127" name="Graphic 126" descr="Head with gears">
            <a:extLst>
              <a:ext uri="{FF2B5EF4-FFF2-40B4-BE49-F238E27FC236}">
                <a16:creationId xmlns:a16="http://schemas.microsoft.com/office/drawing/2014/main" id="{CBDD5795-EF83-40E0-B63E-5168E18B59D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503717" y="3047860"/>
            <a:ext cx="400110" cy="400110"/>
          </a:xfrm>
          <a:prstGeom prst="rect">
            <a:avLst/>
          </a:prstGeom>
        </p:spPr>
      </p:pic>
      <p:sp>
        <p:nvSpPr>
          <p:cNvPr id="137" name="Oval 136">
            <a:extLst>
              <a:ext uri="{FF2B5EF4-FFF2-40B4-BE49-F238E27FC236}">
                <a16:creationId xmlns:a16="http://schemas.microsoft.com/office/drawing/2014/main" id="{F5E89C69-938A-4359-A9F2-6542877C2808}"/>
              </a:ext>
            </a:extLst>
          </p:cNvPr>
          <p:cNvSpPr/>
          <p:nvPr/>
        </p:nvSpPr>
        <p:spPr>
          <a:xfrm>
            <a:off x="964834" y="1487155"/>
            <a:ext cx="763571" cy="724138"/>
          </a:xfrm>
          <a:prstGeom prst="ellipse">
            <a:avLst/>
          </a:prstGeom>
          <a:ln>
            <a:solidFill>
              <a:srgbClr val="CC99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rPr>
              <a:t>KS4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A79BABF0-E0DC-4C49-90E6-DAAF62D5BA32}"/>
              </a:ext>
            </a:extLst>
          </p:cNvPr>
          <p:cNvSpPr txBox="1"/>
          <p:nvPr/>
        </p:nvSpPr>
        <p:spPr>
          <a:xfrm>
            <a:off x="7064618" y="1334803"/>
            <a:ext cx="1945905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200" b="1" noProof="1"/>
              <a:t>Accredited Options lessons</a:t>
            </a:r>
          </a:p>
        </p:txBody>
      </p:sp>
      <p:pic>
        <p:nvPicPr>
          <p:cNvPr id="58" name="Graphic 57" descr="Run">
            <a:extLst>
              <a:ext uri="{FF2B5EF4-FFF2-40B4-BE49-F238E27FC236}">
                <a16:creationId xmlns:a16="http://schemas.microsoft.com/office/drawing/2014/main" id="{8A000212-D69B-4D60-9586-7305BA0EB99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20695" y="1266902"/>
            <a:ext cx="286551" cy="286551"/>
          </a:xfrm>
          <a:prstGeom prst="rect">
            <a:avLst/>
          </a:prstGeom>
        </p:spPr>
      </p:pic>
      <p:sp>
        <p:nvSpPr>
          <p:cNvPr id="170" name="TextBox 169">
            <a:extLst>
              <a:ext uri="{FF2B5EF4-FFF2-40B4-BE49-F238E27FC236}">
                <a16:creationId xmlns:a16="http://schemas.microsoft.com/office/drawing/2014/main" id="{31FC38A0-7EA1-4744-8914-1ACEB3268CC0}"/>
              </a:ext>
            </a:extLst>
          </p:cNvPr>
          <p:cNvSpPr txBox="1"/>
          <p:nvPr/>
        </p:nvSpPr>
        <p:spPr>
          <a:xfrm>
            <a:off x="3641721" y="4531024"/>
            <a:ext cx="3337071" cy="40011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000" b="1" noProof="1"/>
              <a:t>Specific, targeted work placements: </a:t>
            </a:r>
            <a:r>
              <a:rPr lang="en-US" sz="1000" noProof="1"/>
              <a:t>Work Experience, Supported Internships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265" y="568494"/>
            <a:ext cx="16655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Informing</a:t>
            </a:r>
          </a:p>
          <a:p>
            <a:r>
              <a:rPr lang="en-GB" sz="1000" dirty="0"/>
              <a:t>External Provider Morning,</a:t>
            </a:r>
          </a:p>
          <a:p>
            <a:r>
              <a:rPr lang="en-GB" sz="1000" dirty="0"/>
              <a:t>Options morning, Coffee mornings, drop ins,  </a:t>
            </a:r>
          </a:p>
          <a:p>
            <a:r>
              <a:rPr lang="en-GB" sz="1000" dirty="0"/>
              <a:t>World of Work, Careers talks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7750636" y="4873721"/>
            <a:ext cx="1259887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GB" sz="1000" b="1" dirty="0"/>
              <a:t>Transition </a:t>
            </a:r>
          </a:p>
          <a:p>
            <a:r>
              <a:rPr lang="en-GB" sz="1000" b="1" dirty="0"/>
              <a:t>To External Provider</a:t>
            </a:r>
          </a:p>
          <a:p>
            <a:r>
              <a:rPr lang="en-GB" sz="1000" b="1" dirty="0"/>
              <a:t>Post 16</a:t>
            </a:r>
          </a:p>
          <a:p>
            <a:r>
              <a:rPr lang="en-GB" sz="1000" b="1" dirty="0"/>
              <a:t>Work</a:t>
            </a:r>
            <a:endParaRPr lang="en-GB" sz="1000" dirty="0"/>
          </a:p>
        </p:txBody>
      </p:sp>
      <p:sp>
        <p:nvSpPr>
          <p:cNvPr id="138" name="TextBox 137"/>
          <p:cNvSpPr txBox="1"/>
          <p:nvPr/>
        </p:nvSpPr>
        <p:spPr>
          <a:xfrm>
            <a:off x="1703520" y="1891414"/>
            <a:ext cx="15645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SLD Curriculum Outcomes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3970589" y="1575438"/>
            <a:ext cx="2179543" cy="553998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000" b="1" dirty="0"/>
              <a:t>FS Streamed Literacy and Numeracy</a:t>
            </a:r>
          </a:p>
          <a:p>
            <a:r>
              <a:rPr lang="en-GB" sz="1000" b="1" dirty="0"/>
              <a:t>Introductory Literacy and Numeracy</a:t>
            </a:r>
          </a:p>
          <a:p>
            <a:r>
              <a:rPr lang="en-GB" sz="1000" b="1"/>
              <a:t>Pre Entry Literacy and Numeracy</a:t>
            </a:r>
            <a:endParaRPr lang="en-GB" sz="1000"/>
          </a:p>
        </p:txBody>
      </p:sp>
      <p:sp>
        <p:nvSpPr>
          <p:cNvPr id="139" name="TextBox 138"/>
          <p:cNvSpPr txBox="1"/>
          <p:nvPr/>
        </p:nvSpPr>
        <p:spPr>
          <a:xfrm>
            <a:off x="1703520" y="1580340"/>
            <a:ext cx="1776932" cy="251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Functional Skills Outcomes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2896402" y="2351310"/>
            <a:ext cx="3366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Community Learning</a:t>
            </a:r>
          </a:p>
          <a:p>
            <a:r>
              <a:rPr lang="en-GB" sz="1000" dirty="0"/>
              <a:t>Transferring and applying skills for Adulthood. Accessing community facilities for Adulthood and applying Functional Literacy and Numeracy. 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2960880" y="3251530"/>
            <a:ext cx="38082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Applying  through Life and Independence Skills in The Community</a:t>
            </a:r>
          </a:p>
        </p:txBody>
      </p:sp>
      <p:sp>
        <p:nvSpPr>
          <p:cNvPr id="181" name="TextBox 180"/>
          <p:cNvSpPr txBox="1"/>
          <p:nvPr/>
        </p:nvSpPr>
        <p:spPr>
          <a:xfrm>
            <a:off x="3397058" y="3600173"/>
            <a:ext cx="32626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Applying through Work and Life skills in the community</a:t>
            </a:r>
          </a:p>
        </p:txBody>
      </p:sp>
      <p:pic>
        <p:nvPicPr>
          <p:cNvPr id="34" name="Picture 2" descr="Work Based Learni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023" y="6039751"/>
            <a:ext cx="1371052" cy="70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Hobbies Images – Browse 3,192,415 Stock Photos, Vectors, and Video | Adobe  Stoc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270" y="1657021"/>
            <a:ext cx="1588753" cy="838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Walking Man Black and White Silhouette @ Silhouette.pics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71" t="13146" r="37262" b="15552"/>
          <a:stretch/>
        </p:blipFill>
        <p:spPr bwMode="auto">
          <a:xfrm>
            <a:off x="5394623" y="2178438"/>
            <a:ext cx="175141" cy="28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" name="TextBox 183"/>
          <p:cNvSpPr txBox="1"/>
          <p:nvPr/>
        </p:nvSpPr>
        <p:spPr>
          <a:xfrm>
            <a:off x="4511075" y="2166444"/>
            <a:ext cx="1001595" cy="249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Semi Formal</a:t>
            </a:r>
            <a:endParaRPr lang="en-GB" sz="1000" dirty="0"/>
          </a:p>
        </p:txBody>
      </p:sp>
      <p:sp>
        <p:nvSpPr>
          <p:cNvPr id="189" name="TextBox 188"/>
          <p:cNvSpPr txBox="1"/>
          <p:nvPr/>
        </p:nvSpPr>
        <p:spPr>
          <a:xfrm>
            <a:off x="4620083" y="1267541"/>
            <a:ext cx="572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Formal</a:t>
            </a:r>
            <a:endParaRPr lang="en-GB" sz="1000" dirty="0"/>
          </a:p>
        </p:txBody>
      </p:sp>
      <p:sp>
        <p:nvSpPr>
          <p:cNvPr id="190" name="TextBox 189"/>
          <p:cNvSpPr txBox="1"/>
          <p:nvPr/>
        </p:nvSpPr>
        <p:spPr>
          <a:xfrm>
            <a:off x="3581438" y="619966"/>
            <a:ext cx="34826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Volunteer and Community work</a:t>
            </a:r>
          </a:p>
          <a:p>
            <a:r>
              <a:rPr lang="en-GB" sz="1000" dirty="0"/>
              <a:t>Weekly class based opportunity to work within the local community on community projects. Building skills for work and applying Functional Literacy and Numeracy.</a:t>
            </a:r>
          </a:p>
        </p:txBody>
      </p:sp>
      <p:sp>
        <p:nvSpPr>
          <p:cNvPr id="194" name="TextBox 193"/>
          <p:cNvSpPr txBox="1"/>
          <p:nvPr/>
        </p:nvSpPr>
        <p:spPr>
          <a:xfrm>
            <a:off x="4425038" y="5115295"/>
            <a:ext cx="228945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b="1" dirty="0"/>
              <a:t>Transition visits to identified Providers</a:t>
            </a:r>
            <a:endParaRPr lang="en-GB" sz="1000" dirty="0"/>
          </a:p>
        </p:txBody>
      </p:sp>
      <p:pic>
        <p:nvPicPr>
          <p:cNvPr id="196" name="Graphic 41" descr="Signpost">
            <a:extLst>
              <a:ext uri="{FF2B5EF4-FFF2-40B4-BE49-F238E27FC236}">
                <a16:creationId xmlns:a16="http://schemas.microsoft.com/office/drawing/2014/main" id="{092E43F9-F2BC-4C2B-A6DD-131C1FF44BD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36628" y="606930"/>
            <a:ext cx="303892" cy="303892"/>
          </a:xfrm>
          <a:prstGeom prst="rect">
            <a:avLst/>
          </a:prstGeom>
        </p:spPr>
      </p:pic>
      <p:sp>
        <p:nvSpPr>
          <p:cNvPr id="209" name="Oval 208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6626627" y="4706966"/>
            <a:ext cx="1135418" cy="1027844"/>
          </a:xfrm>
          <a:prstGeom prst="ellipse">
            <a:avLst/>
          </a:prstGeom>
          <a:solidFill>
            <a:srgbClr val="CC9900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Accreditation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Work/Life skills Experience</a:t>
            </a:r>
          </a:p>
        </p:txBody>
      </p:sp>
      <p:pic>
        <p:nvPicPr>
          <p:cNvPr id="1036" name="Picture 12" descr="190,278 Goal flags Images, Stock Photos &amp; Vectors | Shutterstock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6" t="7758" r="14184" b="12336"/>
          <a:stretch/>
        </p:blipFill>
        <p:spPr bwMode="auto">
          <a:xfrm>
            <a:off x="8503717" y="5333663"/>
            <a:ext cx="448255" cy="51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1" name="TextBox 210"/>
          <p:cNvSpPr txBox="1"/>
          <p:nvPr/>
        </p:nvSpPr>
        <p:spPr>
          <a:xfrm>
            <a:off x="71764" y="3263145"/>
            <a:ext cx="21377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Unaccredited Vocational Options</a:t>
            </a:r>
          </a:p>
          <a:p>
            <a:r>
              <a:rPr lang="en-GB" sz="1000" dirty="0"/>
              <a:t>Sport in The Community</a:t>
            </a:r>
          </a:p>
          <a:p>
            <a:r>
              <a:rPr lang="en-GB" sz="1000" dirty="0"/>
              <a:t>Cookery and Café Enterprise</a:t>
            </a:r>
          </a:p>
          <a:p>
            <a:r>
              <a:rPr lang="en-GB" sz="1000" dirty="0"/>
              <a:t>Creative Craft</a:t>
            </a:r>
          </a:p>
          <a:p>
            <a:r>
              <a:rPr lang="en-GB" sz="1000" dirty="0"/>
              <a:t>Environment</a:t>
            </a:r>
          </a:p>
          <a:p>
            <a:r>
              <a:rPr lang="en-GB" sz="1000" dirty="0"/>
              <a:t>Hair and Beauty</a:t>
            </a:r>
          </a:p>
          <a:p>
            <a:r>
              <a:rPr lang="en-GB" sz="1000" dirty="0"/>
              <a:t>Forest Schools</a:t>
            </a:r>
          </a:p>
          <a:p>
            <a:r>
              <a:rPr lang="en-GB" sz="1000" dirty="0"/>
              <a:t>Performing Arts</a:t>
            </a:r>
          </a:p>
          <a:p>
            <a:r>
              <a:rPr lang="en-GB" sz="1000" dirty="0"/>
              <a:t>Child Care</a:t>
            </a:r>
          </a:p>
          <a:p>
            <a:r>
              <a:rPr lang="en-GB" sz="1000" dirty="0"/>
              <a:t>Computing</a:t>
            </a:r>
          </a:p>
          <a:p>
            <a:endParaRPr lang="en-GB" sz="1000" dirty="0"/>
          </a:p>
          <a:p>
            <a:endParaRPr lang="en-GB" sz="1000" b="1" dirty="0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6257740" y="1740451"/>
            <a:ext cx="1135418" cy="1027844"/>
          </a:xfrm>
          <a:prstGeom prst="ellipse">
            <a:avLst/>
          </a:prstGeom>
          <a:solidFill>
            <a:srgbClr val="CC9900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Accreditation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Work/Life skills Experience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A17634E-AAA3-4840-8487-07315886BF16}"/>
              </a:ext>
            </a:extLst>
          </p:cNvPr>
          <p:cNvSpPr/>
          <p:nvPr/>
        </p:nvSpPr>
        <p:spPr>
          <a:xfrm>
            <a:off x="3249865" y="1487557"/>
            <a:ext cx="763571" cy="724138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Year 12</a:t>
            </a:r>
          </a:p>
        </p:txBody>
      </p:sp>
      <p:pic>
        <p:nvPicPr>
          <p:cNvPr id="1026" name="Picture 2" descr="Asphalt Texture with Zebra Crossing Stock Illustration - Illustration of  texture, black: 573489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3" r="12316" b="10334"/>
          <a:stretch/>
        </p:blipFill>
        <p:spPr bwMode="auto">
          <a:xfrm>
            <a:off x="6032550" y="1557744"/>
            <a:ext cx="259167" cy="60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6162133" y="1559302"/>
            <a:ext cx="0" cy="5867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6" name="Picture 2" descr="Asphalt Texture with Zebra Crossing Stock Illustration - Illustration of  texture, black: 5734898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3" r="12316" b="10334"/>
          <a:stretch/>
        </p:blipFill>
        <p:spPr bwMode="auto">
          <a:xfrm rot="8568379" flipH="1">
            <a:off x="2904689" y="3338810"/>
            <a:ext cx="300943" cy="63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5" name="Straight Arrow Connector 64"/>
          <p:cNvCxnSpPr>
            <a:stCxn id="66" idx="2"/>
            <a:endCxn id="66" idx="0"/>
          </p:cNvCxnSpPr>
          <p:nvPr/>
        </p:nvCxnSpPr>
        <p:spPr>
          <a:xfrm>
            <a:off x="2864427" y="3402987"/>
            <a:ext cx="381468" cy="5026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08" name="Oval 207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2195631" y="3750580"/>
            <a:ext cx="1135418" cy="1027844"/>
          </a:xfrm>
          <a:prstGeom prst="ellipse">
            <a:avLst/>
          </a:prstGeom>
          <a:solidFill>
            <a:srgbClr val="CC9900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Accreditation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Work/Life skills Experience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96193" y="5621291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000" b="1" dirty="0"/>
              <a:t>Independent Careers Advice (Island Futures)</a:t>
            </a:r>
          </a:p>
          <a:p>
            <a:r>
              <a:rPr lang="en-GB" sz="1000" dirty="0"/>
              <a:t>Year 14 students and parents to discuss Options and Transition and choices post St George’s.</a:t>
            </a:r>
          </a:p>
        </p:txBody>
      </p:sp>
      <p:pic>
        <p:nvPicPr>
          <p:cNvPr id="70" name="Graphic 41" descr="Signpost">
            <a:extLst>
              <a:ext uri="{FF2B5EF4-FFF2-40B4-BE49-F238E27FC236}">
                <a16:creationId xmlns:a16="http://schemas.microsoft.com/office/drawing/2014/main" id="{092E43F9-F2BC-4C2B-A6DD-131C1FF44BD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31935" y="5661763"/>
            <a:ext cx="368384" cy="368384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 rot="18657456">
            <a:off x="2182656" y="1081945"/>
            <a:ext cx="801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Transition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 rot="18657456">
            <a:off x="6491145" y="1234005"/>
            <a:ext cx="801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Transition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 rot="1782142">
            <a:off x="2013873" y="3324860"/>
            <a:ext cx="801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>
                <a:solidFill>
                  <a:schemeClr val="bg1"/>
                </a:solidFill>
              </a:rPr>
              <a:t>Transition</a:t>
            </a:r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1FC38A0-7EA1-4744-8914-1ACEB3268CC0}"/>
              </a:ext>
            </a:extLst>
          </p:cNvPr>
          <p:cNvSpPr txBox="1"/>
          <p:nvPr/>
        </p:nvSpPr>
        <p:spPr>
          <a:xfrm>
            <a:off x="4077525" y="6213856"/>
            <a:ext cx="2984477" cy="553998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000" b="1" noProof="1"/>
              <a:t>EHCP Outcomes linked to Preparing for Adulthood</a:t>
            </a:r>
          </a:p>
          <a:p>
            <a:pPr algn="just"/>
            <a:r>
              <a:rPr lang="en-US" sz="1000" noProof="1"/>
              <a:t>Embedded in curriculum linked to transition for each individual’s next steps.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030402" y="1655867"/>
            <a:ext cx="351442" cy="2103011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31FC38A0-7EA1-4744-8914-1ACEB3268CC0}"/>
              </a:ext>
            </a:extLst>
          </p:cNvPr>
          <p:cNvSpPr txBox="1"/>
          <p:nvPr/>
        </p:nvSpPr>
        <p:spPr>
          <a:xfrm>
            <a:off x="3696121" y="3900254"/>
            <a:ext cx="3011804" cy="24622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algn="just"/>
            <a:r>
              <a:rPr lang="en-US" sz="1000" noProof="1"/>
              <a:t>RSHE themes embedded in Literacy Writing programme.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222026"/>
              </p:ext>
            </p:extLst>
          </p:nvPr>
        </p:nvGraphicFramePr>
        <p:xfrm>
          <a:off x="149067" y="2340275"/>
          <a:ext cx="1718152" cy="90028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718152">
                  <a:extLst>
                    <a:ext uri="{9D8B030D-6E8A-4147-A177-3AD203B41FA5}">
                      <a16:colId xmlns:a16="http://schemas.microsoft.com/office/drawing/2014/main" val="3577178101"/>
                    </a:ext>
                  </a:extLst>
                </a:gridCol>
              </a:tblGrid>
              <a:tr h="1800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effectLst/>
                        </a:rPr>
                        <a:t>Literacy/Numeracy</a:t>
                      </a: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CC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089942"/>
                  </a:ext>
                </a:extLst>
              </a:tr>
              <a:tr h="180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effectLst/>
                        </a:rPr>
                        <a:t>QM Practical and Pre-Entry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4847075"/>
                  </a:ext>
                </a:extLst>
              </a:tr>
              <a:tr h="180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kern="1200" dirty="0">
                          <a:solidFill>
                            <a:schemeClr val="tx1"/>
                          </a:solidFill>
                          <a:effectLst/>
                        </a:rPr>
                        <a:t>FS or QM Entry Level 1-3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6998338"/>
                  </a:ext>
                </a:extLst>
              </a:tr>
              <a:tr h="3601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FS L1, L2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9891052"/>
                  </a:ext>
                </a:extLst>
              </a:tr>
            </a:tbl>
          </a:graphicData>
        </a:graphic>
      </p:graphicFrame>
      <p:sp>
        <p:nvSpPr>
          <p:cNvPr id="77" name="TextBox 76"/>
          <p:cNvSpPr txBox="1"/>
          <p:nvPr/>
        </p:nvSpPr>
        <p:spPr>
          <a:xfrm>
            <a:off x="7320253" y="440047"/>
            <a:ext cx="1531428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b="1" dirty="0"/>
              <a:t>Class based Curriculum </a:t>
            </a:r>
          </a:p>
          <a:p>
            <a:r>
              <a:rPr lang="en-GB" sz="1000" dirty="0"/>
              <a:t>RSHE </a:t>
            </a:r>
          </a:p>
          <a:p>
            <a:r>
              <a:rPr lang="en-GB" sz="1000" dirty="0" err="1"/>
              <a:t>RaW</a:t>
            </a:r>
            <a:endParaRPr lang="en-GB" sz="1000" dirty="0"/>
          </a:p>
          <a:p>
            <a:r>
              <a:rPr lang="en-GB" sz="1000" dirty="0"/>
              <a:t>Work Skills</a:t>
            </a:r>
          </a:p>
          <a:p>
            <a:r>
              <a:rPr lang="en-GB" sz="1000" dirty="0"/>
              <a:t>Life Skills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5228320" y="2956616"/>
            <a:ext cx="1001595" cy="249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/>
              <a:t>Life Skills</a:t>
            </a:r>
            <a:endParaRPr lang="en-GB" sz="10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9BDD417-3BA2-8053-82DD-92C43C606DBA}"/>
              </a:ext>
            </a:extLst>
          </p:cNvPr>
          <p:cNvSpPr/>
          <p:nvPr/>
        </p:nvSpPr>
        <p:spPr>
          <a:xfrm>
            <a:off x="1699519" y="4100776"/>
            <a:ext cx="697675" cy="687377"/>
          </a:xfrm>
          <a:prstGeom prst="ellipse">
            <a:avLst/>
          </a:prstGeom>
          <a:solidFill>
            <a:srgbClr val="CC9900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" b="1">
                <a:solidFill>
                  <a:schemeClr val="tx1"/>
                </a:solidFill>
                <a:ea typeface="Calibri"/>
                <a:cs typeface="Calibri"/>
              </a:rPr>
              <a:t>PCP meeting</a:t>
            </a:r>
            <a:endParaRPr lang="en-US" sz="8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C855E48-0353-DA63-6BD3-F85024D328AC}"/>
              </a:ext>
            </a:extLst>
          </p:cNvPr>
          <p:cNvSpPr/>
          <p:nvPr/>
        </p:nvSpPr>
        <p:spPr>
          <a:xfrm>
            <a:off x="123637" y="1163022"/>
            <a:ext cx="697675" cy="687377"/>
          </a:xfrm>
          <a:prstGeom prst="ellipse">
            <a:avLst/>
          </a:prstGeom>
          <a:solidFill>
            <a:srgbClr val="CC9900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800" b="1">
                <a:solidFill>
                  <a:schemeClr val="tx1"/>
                </a:solidFill>
                <a:ea typeface="Calibri"/>
                <a:cs typeface="Calibri"/>
              </a:rPr>
              <a:t>PCP meeting</a:t>
            </a:r>
            <a:endParaRPr lang="en-US" sz="800" b="1" dirty="0">
              <a:solidFill>
                <a:schemeClr val="tx1"/>
              </a:solidFill>
              <a:ea typeface="Calibri"/>
              <a:cs typeface="Calibri"/>
            </a:endParaRPr>
          </a:p>
        </p:txBody>
      </p:sp>
      <p:pic>
        <p:nvPicPr>
          <p:cNvPr id="17" name="Picture 16" descr="A black shield with gold logo&#10;&#10;AI-generated content may be incorrect.">
            <a:extLst>
              <a:ext uri="{FF2B5EF4-FFF2-40B4-BE49-F238E27FC236}">
                <a16:creationId xmlns:a16="http://schemas.microsoft.com/office/drawing/2014/main" id="{F5C272FC-A812-2C6C-C616-DD605137086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7372" y="15301"/>
            <a:ext cx="688839" cy="91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22374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5DB190D2CA7B4E94A38DD18040FDBD" ma:contentTypeVersion="13" ma:contentTypeDescription="Create a new document." ma:contentTypeScope="" ma:versionID="5821d4963d68bbaf77850bc568e5dcd7">
  <xsd:schema xmlns:xsd="http://www.w3.org/2001/XMLSchema" xmlns:xs="http://www.w3.org/2001/XMLSchema" xmlns:p="http://schemas.microsoft.com/office/2006/metadata/properties" xmlns:ns2="a540dbd6-63c1-405e-b21f-3d4038146b2f" xmlns:ns3="dcf4fd31-2f9b-438a-bfd7-3e053feb8594" targetNamespace="http://schemas.microsoft.com/office/2006/metadata/properties" ma:root="true" ma:fieldsID="8c77323771a5c370c1e7fea082e38151" ns2:_="" ns3:_="">
    <xsd:import namespace="a540dbd6-63c1-405e-b21f-3d4038146b2f"/>
    <xsd:import namespace="dcf4fd31-2f9b-438a-bfd7-3e053feb859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0dbd6-63c1-405e-b21f-3d4038146b2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f9375f1a-2a63-4e2e-8734-0da42db7ee7c}" ma:internalName="TaxCatchAll" ma:showField="CatchAllData" ma:web="a540dbd6-63c1-405e-b21f-3d4038146b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4fd31-2f9b-438a-bfd7-3e053feb8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21da63-2948-41e7-953c-fedceede9a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40dbd6-63c1-405e-b21f-3d4038146b2f" xsi:nil="true"/>
    <lcf76f155ced4ddcb4097134ff3c332f xmlns="dcf4fd31-2f9b-438a-bfd7-3e053feb8594">
      <Terms xmlns="http://schemas.microsoft.com/office/infopath/2007/PartnerControls"/>
    </lcf76f155ced4ddcb4097134ff3c332f>
    <_dlc_DocId xmlns="a540dbd6-63c1-405e-b21f-3d4038146b2f">UK7XRFSVNHM5-2120011387-156731</_dlc_DocId>
    <_dlc_DocIdUrl xmlns="a540dbd6-63c1-405e-b21f-3d4038146b2f">
      <Url>https://stgeorgesiow.sharepoint.com/sites/AdminSharedDocuments/_layouts/15/DocIdRedir.aspx?ID=UK7XRFSVNHM5-2120011387-156731</Url>
      <Description>UK7XRFSVNHM5-2120011387-156731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E93CF4-6D3A-44D1-A1F1-283635EEEDCB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661FF983-184C-4D11-86C8-E762133D5628}"/>
</file>

<file path=customXml/itemProps3.xml><?xml version="1.0" encoding="utf-8"?>
<ds:datastoreItem xmlns:ds="http://schemas.openxmlformats.org/officeDocument/2006/customXml" ds:itemID="{84BF0812-73C2-4D92-9280-756A7D3ABF61}">
  <ds:schemaRefs>
    <ds:schemaRef ds:uri="http://schemas.microsoft.com/office/2006/metadata/properties"/>
    <ds:schemaRef ds:uri="http://schemas.microsoft.com/office/infopath/2007/PartnerControls"/>
    <ds:schemaRef ds:uri="267e4f37-ebda-42d0-9948-85a7633fb541"/>
    <ds:schemaRef ds:uri="3013d318-8fea-40f7-ab73-1a36134ececb"/>
    <ds:schemaRef ds:uri="http://schemas.microsoft.com/sharepoint/v4"/>
  </ds:schemaRefs>
</ds:datastoreItem>
</file>

<file path=customXml/itemProps4.xml><?xml version="1.0" encoding="utf-8"?>
<ds:datastoreItem xmlns:ds="http://schemas.openxmlformats.org/officeDocument/2006/customXml" ds:itemID="{64E037A0-0567-4EEC-965C-4A34662F5DD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11830</TotalTime>
  <Words>313</Words>
  <Application>Microsoft Office PowerPoint</Application>
  <PresentationFormat>On-screen Show (4:3)</PresentationFormat>
  <Paragraphs>85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Template PresentationGo</vt:lpstr>
      <vt:lpstr>Template PresentationGo Dark</vt:lpstr>
      <vt:lpstr>Custom Design</vt:lpstr>
      <vt:lpstr>     Progression in KS5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Map Timeline</dc:title>
  <dc:creator>PresentationGO.com</dc:creator>
  <dc:description>© Copyright PresentationGO.com</dc:description>
  <cp:lastModifiedBy>Windows User</cp:lastModifiedBy>
  <cp:revision>139</cp:revision>
  <dcterms:created xsi:type="dcterms:W3CDTF">2014-11-26T05:14:11Z</dcterms:created>
  <dcterms:modified xsi:type="dcterms:W3CDTF">2026-06-04T20:28:40Z</dcterms:modified>
  <cp:category>Charts &amp; Diagrams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0x010100975DB190D2CA7B4E94A38DD18040FDBD</vt:lpwstr>
  </property>
  <property fmtid="{D5CDD505-2E9C-101B-9397-08002B2CF9AE}" pid="3" name="Order">
    <vt:r8>9200</vt:r8>
  </property>
  <property fmtid="{D5CDD505-2E9C-101B-9397-08002B2CF9AE}" pid="4" name="_dlc_DocIdItemGuid">
    <vt:lpwstr>654148d5-fdbd-40ee-8bf6-e01b0085c8e8</vt:lpwstr>
  </property>
  <property fmtid="{D5CDD505-2E9C-101B-9397-08002B2CF9AE}" pid="5" name="MediaServiceImageTags">
    <vt:lpwstr/>
  </property>
</Properties>
</file>