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703" r:id="rId2"/>
    <p:sldMasterId id="2147483692" r:id="rId3"/>
  </p:sldMasterIdLst>
  <p:notesMasterIdLst>
    <p:notesMasterId r:id="rId5"/>
  </p:notesMasterIdLst>
  <p:sldIdLst>
    <p:sldId id="353" r:id="rId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9B"/>
    <a:srgbClr val="660066"/>
    <a:srgbClr val="CC00FF"/>
    <a:srgbClr val="CC3399"/>
    <a:srgbClr val="2B323B"/>
    <a:srgbClr val="F0EEEF"/>
    <a:srgbClr val="0D95BC"/>
    <a:srgbClr val="DF361F"/>
    <a:srgbClr val="6C2B43"/>
    <a:srgbClr val="7B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1" autoAdjust="0"/>
    <p:restoredTop sz="94343" autoAdjust="0"/>
  </p:normalViewPr>
  <p:slideViewPr>
    <p:cSldViewPr snapToGrid="0" showGuides="1">
      <p:cViewPr>
        <p:scale>
          <a:sx n="95" d="100"/>
          <a:sy n="95" d="100"/>
        </p:scale>
        <p:origin x="330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9" Type="http://schemas.openxmlformats.org/officeDocument/2006/relationships/image" Target="../media/image19.png"/><Relationship Id="rId3" Type="http://schemas.openxmlformats.org/officeDocument/2006/relationships/image" Target="../media/image3.png"/><Relationship Id="rId21" Type="http://schemas.openxmlformats.org/officeDocument/2006/relationships/image" Target="../media/image10.png"/><Relationship Id="rId34" Type="http://schemas.openxmlformats.org/officeDocument/2006/relationships/image" Target="../media/image34.svg"/><Relationship Id="rId42" Type="http://schemas.openxmlformats.org/officeDocument/2006/relationships/image" Target="../media/image21.png"/><Relationship Id="rId47" Type="http://schemas.openxmlformats.org/officeDocument/2006/relationships/image" Target="../media/image26.png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38.svg"/><Relationship Id="rId46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14.png"/><Relationship Id="rId41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40" Type="http://schemas.openxmlformats.org/officeDocument/2006/relationships/image" Target="../media/image40.svg"/><Relationship Id="rId45" Type="http://schemas.openxmlformats.org/officeDocument/2006/relationships/image" Target="../media/image24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image" Target="../media/image28.svg"/><Relationship Id="rId36" Type="http://schemas.openxmlformats.org/officeDocument/2006/relationships/image" Target="../media/image18.png"/><Relationship Id="rId10" Type="http://schemas.openxmlformats.org/officeDocument/2006/relationships/image" Target="../media/image10.svg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4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5.png"/><Relationship Id="rId14" Type="http://schemas.openxmlformats.org/officeDocument/2006/relationships/image" Target="../media/image14.svg"/><Relationship Id="rId22" Type="http://schemas.openxmlformats.org/officeDocument/2006/relationships/image" Target="../media/image22.svg"/><Relationship Id="rId27" Type="http://schemas.openxmlformats.org/officeDocument/2006/relationships/image" Target="../media/image13.png"/><Relationship Id="rId30" Type="http://schemas.openxmlformats.org/officeDocument/2006/relationships/image" Target="../media/image30.svg"/><Relationship Id="rId35" Type="http://schemas.openxmlformats.org/officeDocument/2006/relationships/image" Target="../media/image17.png"/><Relationship Id="rId43" Type="http://schemas.openxmlformats.org/officeDocument/2006/relationships/image" Target="../media/image22.png"/><Relationship Id="rId48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19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220" y="2705"/>
            <a:ext cx="1219045" cy="121904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53494" y="184468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CA17634E-AAA3-4840-8487-07315886BF16}"/>
              </a:ext>
            </a:extLst>
          </p:cNvPr>
          <p:cNvSpPr/>
          <p:nvPr/>
        </p:nvSpPr>
        <p:spPr>
          <a:xfrm>
            <a:off x="2217669" y="1462641"/>
            <a:ext cx="763571" cy="724138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7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10F4CE-3E97-4570-A807-A514472A5A4E}"/>
              </a:ext>
            </a:extLst>
          </p:cNvPr>
          <p:cNvSpPr/>
          <p:nvPr/>
        </p:nvSpPr>
        <p:spPr>
          <a:xfrm>
            <a:off x="4556999" y="1426932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8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4420775" y="3150327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</a:t>
            </a:r>
            <a:r>
              <a:rPr lang="en-US" sz="1600" b="1" dirty="0" smtClean="0">
                <a:solidFill>
                  <a:schemeClr val="tx1"/>
                </a:solidFill>
              </a:rPr>
              <a:t>10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6449791" y="1957336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</a:t>
            </a:r>
            <a:r>
              <a:rPr lang="en-US" sz="1600" b="1" dirty="0" smtClean="0">
                <a:solidFill>
                  <a:schemeClr val="tx1"/>
                </a:solidFill>
              </a:rPr>
              <a:t>9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C6E333-DC08-412B-85B1-0B37F47ED578}"/>
              </a:ext>
            </a:extLst>
          </p:cNvPr>
          <p:cNvSpPr/>
          <p:nvPr/>
        </p:nvSpPr>
        <p:spPr>
          <a:xfrm>
            <a:off x="2320500" y="3884801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9B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</a:t>
            </a:r>
            <a:r>
              <a:rPr lang="en-US" sz="1600" b="1" dirty="0" smtClean="0">
                <a:solidFill>
                  <a:schemeClr val="tx1"/>
                </a:solidFill>
              </a:rPr>
              <a:t>11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172354" y="3945667"/>
            <a:ext cx="408937" cy="876724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959794" y="2270270"/>
            <a:ext cx="465999" cy="844727"/>
          </a:xfrm>
          <a:prstGeom prst="arc">
            <a:avLst>
              <a:gd name="adj1" fmla="val 15955398"/>
              <a:gd name="adj2" fmla="val 5391112"/>
            </a:avLst>
          </a:prstGeom>
          <a:ln w="22225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342017" y="2297056"/>
            <a:ext cx="1190951" cy="0"/>
          </a:xfrm>
          <a:prstGeom prst="straightConnector1">
            <a:avLst/>
          </a:prstGeom>
          <a:ln w="22225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 w="22225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90008" y="2297035"/>
            <a:ext cx="1190951" cy="0"/>
          </a:xfrm>
          <a:prstGeom prst="straightConnector1">
            <a:avLst/>
          </a:prstGeom>
          <a:ln w="22225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Trophy">
            <a:extLst>
              <a:ext uri="{FF2B5EF4-FFF2-40B4-BE49-F238E27FC236}">
                <a16:creationId xmlns:a16="http://schemas.microsoft.com/office/drawing/2014/main" id="{11767BE0-E2A1-4A3B-8012-672508E86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099177" y="165954"/>
            <a:ext cx="202705" cy="202705"/>
          </a:xfrm>
          <a:prstGeom prst="rect">
            <a:avLst/>
          </a:prstGeom>
        </p:spPr>
      </p:pic>
      <p:pic>
        <p:nvPicPr>
          <p:cNvPr id="15" name="Graphic 14" descr="Fruit bowl">
            <a:extLst>
              <a:ext uri="{FF2B5EF4-FFF2-40B4-BE49-F238E27FC236}">
                <a16:creationId xmlns:a16="http://schemas.microsoft.com/office/drawing/2014/main" id="{58502C4A-AB3F-4B63-AD99-9391C53F16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102879" y="2066604"/>
            <a:ext cx="220812" cy="220812"/>
          </a:xfrm>
          <a:prstGeom prst="rect">
            <a:avLst/>
          </a:prstGeom>
        </p:spPr>
      </p:pic>
      <p:pic>
        <p:nvPicPr>
          <p:cNvPr id="20" name="Graphic 19" descr="Sleep">
            <a:extLst>
              <a:ext uri="{FF2B5EF4-FFF2-40B4-BE49-F238E27FC236}">
                <a16:creationId xmlns:a16="http://schemas.microsoft.com/office/drawing/2014/main" id="{887B23A9-4328-47C0-B7F2-6DC96D4D3E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838014" y="2079967"/>
            <a:ext cx="244540" cy="244540"/>
          </a:xfrm>
          <a:prstGeom prst="rect">
            <a:avLst/>
          </a:prstGeom>
        </p:spPr>
      </p:pic>
      <p:pic>
        <p:nvPicPr>
          <p:cNvPr id="35" name="Graphic 34" descr="Shower">
            <a:extLst>
              <a:ext uri="{FF2B5EF4-FFF2-40B4-BE49-F238E27FC236}">
                <a16:creationId xmlns:a16="http://schemas.microsoft.com/office/drawing/2014/main" id="{E06DF31D-4B97-4634-B8F6-6162D342779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960284" y="1382686"/>
            <a:ext cx="219078" cy="219078"/>
          </a:xfrm>
          <a:prstGeom prst="rect">
            <a:avLst/>
          </a:prstGeom>
        </p:spPr>
      </p:pic>
      <p:pic>
        <p:nvPicPr>
          <p:cNvPr id="40" name="Graphic 39" descr="Highway scene">
            <a:extLst>
              <a:ext uri="{FF2B5EF4-FFF2-40B4-BE49-F238E27FC236}">
                <a16:creationId xmlns:a16="http://schemas.microsoft.com/office/drawing/2014/main" id="{8F11A269-FFDB-42BC-A85C-7B09CF75D2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952979" y="4558320"/>
            <a:ext cx="282866" cy="282866"/>
          </a:xfrm>
          <a:prstGeom prst="rect">
            <a:avLst/>
          </a:prstGeom>
        </p:spPr>
      </p:pic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2291711" y="3491255"/>
            <a:ext cx="303892" cy="303892"/>
          </a:xfrm>
          <a:prstGeom prst="rect">
            <a:avLst/>
          </a:prstGeom>
        </p:spPr>
      </p:pic>
      <p:pic>
        <p:nvPicPr>
          <p:cNvPr id="44" name="Graphic 43" descr="Gymnast Floor routine">
            <a:extLst>
              <a:ext uri="{FF2B5EF4-FFF2-40B4-BE49-F238E27FC236}">
                <a16:creationId xmlns:a16="http://schemas.microsoft.com/office/drawing/2014/main" id="{9E7D9EE5-5CC2-4501-94DA-F708D963CFF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1290181" y="6321467"/>
            <a:ext cx="336649" cy="336649"/>
          </a:xfrm>
          <a:prstGeom prst="rect">
            <a:avLst/>
          </a:prstGeom>
        </p:spPr>
      </p:pic>
      <p:pic>
        <p:nvPicPr>
          <p:cNvPr id="48" name="Graphic 47" descr="Swimming">
            <a:extLst>
              <a:ext uri="{FF2B5EF4-FFF2-40B4-BE49-F238E27FC236}">
                <a16:creationId xmlns:a16="http://schemas.microsoft.com/office/drawing/2014/main" id="{CD7B1811-C093-4A05-863C-E1FB1885AAE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7190471" y="3670130"/>
            <a:ext cx="391438" cy="391438"/>
          </a:xfrm>
          <a:prstGeom prst="rect">
            <a:avLst/>
          </a:prstGeom>
        </p:spPr>
      </p:pic>
      <p:pic>
        <p:nvPicPr>
          <p:cNvPr id="50" name="Graphic 49" descr="Sport balls">
            <a:extLst>
              <a:ext uri="{FF2B5EF4-FFF2-40B4-BE49-F238E27FC236}">
                <a16:creationId xmlns:a16="http://schemas.microsoft.com/office/drawing/2014/main" id="{A8D31CB7-092D-4A13-8534-B9BB5325D0E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4288805" y="2369229"/>
            <a:ext cx="216224" cy="216224"/>
          </a:xfrm>
          <a:prstGeom prst="rect">
            <a:avLst/>
          </a:prstGeom>
        </p:spPr>
      </p:pic>
      <p:pic>
        <p:nvPicPr>
          <p:cNvPr id="52" name="Graphic 51" descr="Tennis racket and ball">
            <a:extLst>
              <a:ext uri="{FF2B5EF4-FFF2-40B4-BE49-F238E27FC236}">
                <a16:creationId xmlns:a16="http://schemas.microsoft.com/office/drawing/2014/main" id="{F6FF5A6F-97A0-4B3F-8815-5F5B6D322A7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3781723" y="2348384"/>
            <a:ext cx="242003" cy="242003"/>
          </a:xfrm>
          <a:prstGeom prst="rect">
            <a:avLst/>
          </a:prstGeom>
        </p:spPr>
      </p:pic>
      <p:pic>
        <p:nvPicPr>
          <p:cNvPr id="54" name="Graphic 53" descr="Cricket bat and ball">
            <a:extLst>
              <a:ext uri="{FF2B5EF4-FFF2-40B4-BE49-F238E27FC236}">
                <a16:creationId xmlns:a16="http://schemas.microsoft.com/office/drawing/2014/main" id="{E89B91BC-AE98-4899-9A59-AB72B039772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021938" y="2346418"/>
            <a:ext cx="227510" cy="227510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F0D0F12-6EA1-42F7-9AA1-FE142BABDAC6}"/>
              </a:ext>
            </a:extLst>
          </p:cNvPr>
          <p:cNvGrpSpPr/>
          <p:nvPr/>
        </p:nvGrpSpPr>
        <p:grpSpPr>
          <a:xfrm>
            <a:off x="7263811" y="3772462"/>
            <a:ext cx="1594910" cy="815953"/>
            <a:chOff x="434705" y="4822678"/>
            <a:chExt cx="2087564" cy="815953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B6593A6-97C1-4CDD-92B1-FB78845451EF}"/>
                </a:ext>
              </a:extLst>
            </p:cNvPr>
            <p:cNvSpPr txBox="1"/>
            <p:nvPr/>
          </p:nvSpPr>
          <p:spPr>
            <a:xfrm>
              <a:off x="899278" y="4822678"/>
              <a:ext cx="1622991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Swimming/UKSA</a:t>
              </a:r>
              <a:endParaRPr lang="en-US" sz="12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9944467-DEF3-4F7A-B81A-6F03B7524661}"/>
                </a:ext>
              </a:extLst>
            </p:cNvPr>
            <p:cNvSpPr txBox="1"/>
            <p:nvPr/>
          </p:nvSpPr>
          <p:spPr>
            <a:xfrm>
              <a:off x="434705" y="4992300"/>
              <a:ext cx="2071037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All pupils will be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water confident and develop an understanding of water safety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619046" y="4598623"/>
            <a:ext cx="1446022" cy="854429"/>
            <a:chOff x="61503" y="5066640"/>
            <a:chExt cx="2201475" cy="854429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61503" y="5066640"/>
              <a:ext cx="452049" cy="2616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050" b="1" noProof="1">
                  <a:latin typeface="Arial" panose="020B0604020202020204" pitchFamily="34" charset="0"/>
                  <a:cs typeface="Arial" panose="020B0604020202020204" pitchFamily="34" charset="0"/>
                </a:rPr>
                <a:t>OAA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66009" y="5274738"/>
              <a:ext cx="2196969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Pupils in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KS4/5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have the opportunity to visit different environments for OAA including residential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3F76BAA-3502-4FAD-8157-F25A92DA3C2B}"/>
              </a:ext>
            </a:extLst>
          </p:cNvPr>
          <p:cNvGrpSpPr/>
          <p:nvPr/>
        </p:nvGrpSpPr>
        <p:grpSpPr>
          <a:xfrm>
            <a:off x="7527930" y="2068183"/>
            <a:ext cx="1302865" cy="823320"/>
            <a:chOff x="-3102971" y="4032542"/>
            <a:chExt cx="2196968" cy="823320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6B761AF-6AD2-4809-B8D4-632202288F4D}"/>
                </a:ext>
              </a:extLst>
            </p:cNvPr>
            <p:cNvSpPr txBox="1"/>
            <p:nvPr/>
          </p:nvSpPr>
          <p:spPr>
            <a:xfrm>
              <a:off x="-1766574" y="4032542"/>
              <a:ext cx="860571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Health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992CAE4-9A2E-45BE-908D-0662D55163BB}"/>
                </a:ext>
              </a:extLst>
            </p:cNvPr>
            <p:cNvSpPr txBox="1"/>
            <p:nvPr/>
          </p:nvSpPr>
          <p:spPr>
            <a:xfrm>
              <a:off x="-3102971" y="4209531"/>
              <a:ext cx="2196968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learn about the importance of Healthy Eating, Sleep,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Well-being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2164562-2A1F-4874-A5D1-AC2A65E83C0C}"/>
              </a:ext>
            </a:extLst>
          </p:cNvPr>
          <p:cNvGrpSpPr/>
          <p:nvPr/>
        </p:nvGrpSpPr>
        <p:grpSpPr>
          <a:xfrm>
            <a:off x="2944016" y="2518900"/>
            <a:ext cx="1587145" cy="679866"/>
            <a:chOff x="-894660" y="3189421"/>
            <a:chExt cx="1965059" cy="963373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8B7235C-A5F4-4B69-A480-3A3D8065A110}"/>
                </a:ext>
              </a:extLst>
            </p:cNvPr>
            <p:cNvSpPr txBox="1"/>
            <p:nvPr/>
          </p:nvSpPr>
          <p:spPr>
            <a:xfrm>
              <a:off x="-28861" y="3189421"/>
              <a:ext cx="1099260" cy="392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KS4 </a:t>
              </a:r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Games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47D1625-2A13-4C5F-88D5-858497B32263}"/>
                </a:ext>
              </a:extLst>
            </p:cNvPr>
            <p:cNvSpPr txBox="1"/>
            <p:nvPr/>
          </p:nvSpPr>
          <p:spPr>
            <a:xfrm>
              <a:off x="-894660" y="3433195"/>
              <a:ext cx="1954442" cy="7195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will explore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transferable skills, knowledge &amp; understanding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6810B2A-0C47-46AB-A1E6-AD5BDE6576B2}"/>
              </a:ext>
            </a:extLst>
          </p:cNvPr>
          <p:cNvGrpSpPr/>
          <p:nvPr/>
        </p:nvGrpSpPr>
        <p:grpSpPr>
          <a:xfrm>
            <a:off x="758633" y="464419"/>
            <a:ext cx="1517486" cy="841500"/>
            <a:chOff x="314820" y="4792385"/>
            <a:chExt cx="2318521" cy="841500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C4B7D37-F00D-476D-8437-630204D215E7}"/>
                </a:ext>
              </a:extLst>
            </p:cNvPr>
            <p:cNvSpPr txBox="1"/>
            <p:nvPr/>
          </p:nvSpPr>
          <p:spPr>
            <a:xfrm>
              <a:off x="314820" y="4792385"/>
              <a:ext cx="2202815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The </a:t>
              </a:r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Journey Starts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368A237-A618-4963-BF38-06C539763524}"/>
                </a:ext>
              </a:extLst>
            </p:cNvPr>
            <p:cNvSpPr txBox="1"/>
            <p:nvPr/>
          </p:nvSpPr>
          <p:spPr>
            <a:xfrm>
              <a:off x="386141" y="4987554"/>
              <a:ext cx="2247200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All students will be baselined on entry to St. Georges school at whatever year they enter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008867E-FD39-4DAF-B53F-608961A35EA6}"/>
              </a:ext>
            </a:extLst>
          </p:cNvPr>
          <p:cNvGrpSpPr/>
          <p:nvPr/>
        </p:nvGrpSpPr>
        <p:grpSpPr>
          <a:xfrm>
            <a:off x="2259368" y="512384"/>
            <a:ext cx="1581593" cy="884852"/>
            <a:chOff x="-5298781" y="3070276"/>
            <a:chExt cx="2437618" cy="93462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79BABF0-E0DC-4C49-90E6-DAAF62D5BA32}"/>
                </a:ext>
              </a:extLst>
            </p:cNvPr>
            <p:cNvSpPr txBox="1"/>
            <p:nvPr/>
          </p:nvSpPr>
          <p:spPr>
            <a:xfrm>
              <a:off x="-4920972" y="3070276"/>
              <a:ext cx="2044350" cy="48763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Fundamental Movement Skills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4FE1585-2FB3-4045-A8C1-9EA77DB6DE76}"/>
                </a:ext>
              </a:extLst>
            </p:cNvPr>
            <p:cNvSpPr txBox="1"/>
            <p:nvPr/>
          </p:nvSpPr>
          <p:spPr>
            <a:xfrm>
              <a:off x="-5298781" y="3468503"/>
              <a:ext cx="2437618" cy="53639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be developed over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KS3 Running/Jumping/Throwing/Travelling/Catching/Striking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A2BDCE2-D48A-482C-B743-86A32B1B20EA}"/>
              </a:ext>
            </a:extLst>
          </p:cNvPr>
          <p:cNvGrpSpPr/>
          <p:nvPr/>
        </p:nvGrpSpPr>
        <p:grpSpPr>
          <a:xfrm>
            <a:off x="5563340" y="101363"/>
            <a:ext cx="2561833" cy="574688"/>
            <a:chOff x="-149538" y="4483683"/>
            <a:chExt cx="2579837" cy="574688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8FD6D13-E92B-4156-8FA3-4E4A87C8C7CE}"/>
                </a:ext>
              </a:extLst>
            </p:cNvPr>
            <p:cNvSpPr txBox="1"/>
            <p:nvPr/>
          </p:nvSpPr>
          <p:spPr>
            <a:xfrm>
              <a:off x="1616962" y="4483683"/>
              <a:ext cx="813337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/>
                <a:t>Competition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3FDD2F0F-C74D-41F5-BBA2-8F11A72D10BE}"/>
                </a:ext>
              </a:extLst>
            </p:cNvPr>
            <p:cNvSpPr txBox="1"/>
            <p:nvPr/>
          </p:nvSpPr>
          <p:spPr>
            <a:xfrm>
              <a:off x="-149538" y="4689039"/>
              <a:ext cx="2579837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be introduced to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competition: Intra/Inter Sportsday/School Games/Lessons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1EA6913-B998-4002-9A4C-BCE19012B169}"/>
              </a:ext>
            </a:extLst>
          </p:cNvPr>
          <p:cNvGrpSpPr/>
          <p:nvPr/>
        </p:nvGrpSpPr>
        <p:grpSpPr>
          <a:xfrm>
            <a:off x="144406" y="3456670"/>
            <a:ext cx="2207645" cy="1168073"/>
            <a:chOff x="248773" y="4621071"/>
            <a:chExt cx="3619574" cy="1168073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C4B09A8-30AD-437D-BE06-8C120A3B7690}"/>
                </a:ext>
              </a:extLst>
            </p:cNvPr>
            <p:cNvSpPr txBox="1"/>
            <p:nvPr/>
          </p:nvSpPr>
          <p:spPr>
            <a:xfrm>
              <a:off x="248773" y="4621071"/>
              <a:ext cx="3619574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Community </a:t>
              </a:r>
              <a:r>
                <a:rPr lang="en-US" sz="12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Clubs and National Fixture Opportunities </a:t>
              </a:r>
              <a:endParaRPr lang="en-US" sz="12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3577A44-C76D-4084-8024-42ADB87D7E83}"/>
                </a:ext>
              </a:extLst>
            </p:cNvPr>
            <p:cNvSpPr txBox="1"/>
            <p:nvPr/>
          </p:nvSpPr>
          <p:spPr>
            <a:xfrm>
              <a:off x="256477" y="5004314"/>
              <a:ext cx="3405468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All 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be encouraged to join local clubs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–Sign-posting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in weekly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newsletter/Exit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Routes</a:t>
              </a:r>
            </a:p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Opportunities are given for students to attend national fixtures and events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5316402" y="3150788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8FC289F-1447-4DB1-9370-8242E1409731}"/>
              </a:ext>
            </a:extLst>
          </p:cNvPr>
          <p:cNvSpPr/>
          <p:nvPr/>
        </p:nvSpPr>
        <p:spPr>
          <a:xfrm>
            <a:off x="1275065" y="1476247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4710B8E1-181E-40BA-B20D-719ED96DA541}"/>
              </a:ext>
            </a:extLst>
          </p:cNvPr>
          <p:cNvGrpSpPr/>
          <p:nvPr/>
        </p:nvGrpSpPr>
        <p:grpSpPr>
          <a:xfrm>
            <a:off x="7501247" y="1350369"/>
            <a:ext cx="1314796" cy="703732"/>
            <a:chOff x="249702" y="4899539"/>
            <a:chExt cx="2202816" cy="703732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E650D1B-3933-4F65-8BA2-EA390F8AE2FB}"/>
                </a:ext>
              </a:extLst>
            </p:cNvPr>
            <p:cNvSpPr txBox="1"/>
            <p:nvPr/>
          </p:nvSpPr>
          <p:spPr>
            <a:xfrm>
              <a:off x="249702" y="489953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Hygiene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E9ECF5B-9F31-4C3C-BDE1-B93EFF806761}"/>
                </a:ext>
              </a:extLst>
            </p:cNvPr>
            <p:cNvSpPr txBox="1"/>
            <p:nvPr/>
          </p:nvSpPr>
          <p:spPr>
            <a:xfrm>
              <a:off x="255549" y="5095440"/>
              <a:ext cx="2196969" cy="5078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learn about the importance of Hygiene &amp; Well-being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D7EC9FC4-82D1-4C3C-9B51-410AF8921AD1}"/>
              </a:ext>
            </a:extLst>
          </p:cNvPr>
          <p:cNvGrpSpPr/>
          <p:nvPr/>
        </p:nvGrpSpPr>
        <p:grpSpPr>
          <a:xfrm>
            <a:off x="589876" y="5224183"/>
            <a:ext cx="1556365" cy="1294982"/>
            <a:chOff x="249703" y="4728872"/>
            <a:chExt cx="1382218" cy="1294982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B6FF8C4-7DCB-4405-BF44-A2511B41BB37}"/>
                </a:ext>
              </a:extLst>
            </p:cNvPr>
            <p:cNvSpPr txBox="1"/>
            <p:nvPr/>
          </p:nvSpPr>
          <p:spPr>
            <a:xfrm>
              <a:off x="249703" y="4728872"/>
              <a:ext cx="138221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Sports Specific Skills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21092F62-3FCA-4175-A188-CAD56AEA353E}"/>
                </a:ext>
              </a:extLst>
            </p:cNvPr>
            <p:cNvSpPr txBox="1"/>
            <p:nvPr/>
          </p:nvSpPr>
          <p:spPr>
            <a:xfrm>
              <a:off x="255550" y="5100524"/>
              <a:ext cx="1262898" cy="9233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KS4 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learn specific sports skills within lessons applying them in different scenarios and related sports</a:t>
              </a: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75C441E-D611-433B-A136-5E05C606811D}"/>
              </a:ext>
            </a:extLst>
          </p:cNvPr>
          <p:cNvGrpSpPr/>
          <p:nvPr/>
        </p:nvGrpSpPr>
        <p:grpSpPr>
          <a:xfrm>
            <a:off x="3966750" y="4341674"/>
            <a:ext cx="3831664" cy="555334"/>
            <a:chOff x="-495179" y="4949864"/>
            <a:chExt cx="4322310" cy="555334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76280BB-DB38-4794-BDEF-508CB1FFFBD7}"/>
                </a:ext>
              </a:extLst>
            </p:cNvPr>
            <p:cNvSpPr txBox="1"/>
            <p:nvPr/>
          </p:nvSpPr>
          <p:spPr>
            <a:xfrm>
              <a:off x="343623" y="4949864"/>
              <a:ext cx="2647759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Strategies, Tactics, Rules, Roles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4D5CF745-0BB1-47AE-B511-A9D64C3016E1}"/>
                </a:ext>
              </a:extLst>
            </p:cNvPr>
            <p:cNvSpPr txBox="1"/>
            <p:nvPr/>
          </p:nvSpPr>
          <p:spPr>
            <a:xfrm>
              <a:off x="-495179" y="5135866"/>
              <a:ext cx="4322310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develop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greater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understanding of strategies, tactics and rules for sports. They will take on different roles (e.g. umpire, coach)</a:t>
              </a:r>
            </a:p>
          </p:txBody>
        </p:sp>
      </p:grpSp>
      <p:pic>
        <p:nvPicPr>
          <p:cNvPr id="56" name="Graphic 55" descr="Cricket">
            <a:extLst>
              <a:ext uri="{FF2B5EF4-FFF2-40B4-BE49-F238E27FC236}">
                <a16:creationId xmlns:a16="http://schemas.microsoft.com/office/drawing/2014/main" id="{B8B1FF75-4E94-4E2F-BC44-5E6318030B5C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959511" y="6321467"/>
            <a:ext cx="336649" cy="336649"/>
          </a:xfrm>
          <a:prstGeom prst="rect">
            <a:avLst/>
          </a:prstGeom>
        </p:spPr>
      </p:pic>
      <p:pic>
        <p:nvPicPr>
          <p:cNvPr id="58" name="Graphic 57" descr="Run">
            <a:extLst>
              <a:ext uri="{FF2B5EF4-FFF2-40B4-BE49-F238E27FC236}">
                <a16:creationId xmlns:a16="http://schemas.microsoft.com/office/drawing/2014/main" id="{8A000212-D69B-4D60-9586-7305BA0EB99E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4"/>
              </a:ext>
            </a:extLst>
          </a:blip>
          <a:stretch>
            <a:fillRect/>
          </a:stretch>
        </p:blipFill>
        <p:spPr>
          <a:xfrm>
            <a:off x="2337077" y="539260"/>
            <a:ext cx="366065" cy="366065"/>
          </a:xfrm>
          <a:prstGeom prst="rect">
            <a:avLst/>
          </a:prstGeom>
        </p:spPr>
      </p:pic>
      <p:grpSp>
        <p:nvGrpSpPr>
          <p:cNvPr id="168" name="Group 167">
            <a:extLst>
              <a:ext uri="{FF2B5EF4-FFF2-40B4-BE49-F238E27FC236}">
                <a16:creationId xmlns:a16="http://schemas.microsoft.com/office/drawing/2014/main" id="{FDFA46C0-A7FC-4B1B-827D-6425EAB58D73}"/>
              </a:ext>
            </a:extLst>
          </p:cNvPr>
          <p:cNvGrpSpPr/>
          <p:nvPr/>
        </p:nvGrpSpPr>
        <p:grpSpPr>
          <a:xfrm>
            <a:off x="4391151" y="3827298"/>
            <a:ext cx="2306039" cy="544804"/>
            <a:chOff x="-1917064" y="5123963"/>
            <a:chExt cx="1428640" cy="544804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C9DB8066-412D-4FD7-86E0-1B538ECA9404}"/>
                </a:ext>
              </a:extLst>
            </p:cNvPr>
            <p:cNvSpPr txBox="1"/>
            <p:nvPr/>
          </p:nvSpPr>
          <p:spPr>
            <a:xfrm>
              <a:off x="-1594229" y="5123963"/>
              <a:ext cx="911908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Leadership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1FC38A0-7EA1-4744-8914-1ACEB3268CC0}"/>
                </a:ext>
              </a:extLst>
            </p:cNvPr>
            <p:cNvSpPr txBox="1"/>
            <p:nvPr/>
          </p:nvSpPr>
          <p:spPr>
            <a:xfrm>
              <a:off x="-1917064" y="5299435"/>
              <a:ext cx="1428640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KS4 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have opportunity for Sports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Leadership within lessons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1" name="Graphic 170" descr="Swimming">
            <a:extLst>
              <a:ext uri="{FF2B5EF4-FFF2-40B4-BE49-F238E27FC236}">
                <a16:creationId xmlns:a16="http://schemas.microsoft.com/office/drawing/2014/main" id="{8C5BEBF8-B75A-4DFC-9EF9-73188CA3BAEA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5416362" y="2146498"/>
            <a:ext cx="391438" cy="391438"/>
          </a:xfrm>
          <a:prstGeom prst="rect">
            <a:avLst/>
          </a:prstGeom>
        </p:spPr>
      </p:pic>
      <p:grpSp>
        <p:nvGrpSpPr>
          <p:cNvPr id="172" name="Group 171">
            <a:extLst>
              <a:ext uri="{FF2B5EF4-FFF2-40B4-BE49-F238E27FC236}">
                <a16:creationId xmlns:a16="http://schemas.microsoft.com/office/drawing/2014/main" id="{E2F25AAE-2CAE-4D12-BE0E-6A751140DEE0}"/>
              </a:ext>
            </a:extLst>
          </p:cNvPr>
          <p:cNvGrpSpPr/>
          <p:nvPr/>
        </p:nvGrpSpPr>
        <p:grpSpPr>
          <a:xfrm>
            <a:off x="4662713" y="2213419"/>
            <a:ext cx="1629004" cy="960917"/>
            <a:chOff x="4242295" y="3341927"/>
            <a:chExt cx="2045552" cy="960917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11FDC09C-447F-4263-94F2-E39C7542BA69}"/>
                </a:ext>
              </a:extLst>
            </p:cNvPr>
            <p:cNvSpPr txBox="1"/>
            <p:nvPr/>
          </p:nvSpPr>
          <p:spPr>
            <a:xfrm>
              <a:off x="4242295" y="3341927"/>
              <a:ext cx="1072272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Swimming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3259563-9475-4324-B4A3-F402E7B9140F}"/>
                </a:ext>
              </a:extLst>
            </p:cNvPr>
            <p:cNvSpPr txBox="1"/>
            <p:nvPr/>
          </p:nvSpPr>
          <p:spPr>
            <a:xfrm>
              <a:off x="4246449" y="3518014"/>
              <a:ext cx="2041398" cy="7848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access swimming every year in Key stage 3 and 4 and follow the School Swimming and water safety curriculum. 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18D847B-8EC1-4279-A062-07101B37A3C2}"/>
              </a:ext>
            </a:extLst>
          </p:cNvPr>
          <p:cNvGrpSpPr/>
          <p:nvPr/>
        </p:nvGrpSpPr>
        <p:grpSpPr>
          <a:xfrm>
            <a:off x="5849957" y="5591602"/>
            <a:ext cx="3072701" cy="1219446"/>
            <a:chOff x="-1001757" y="4934621"/>
            <a:chExt cx="3488490" cy="981136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9D986DF3-A542-43A7-A66D-3A49B8FD976E}"/>
                </a:ext>
              </a:extLst>
            </p:cNvPr>
            <p:cNvSpPr txBox="1"/>
            <p:nvPr/>
          </p:nvSpPr>
          <p:spPr>
            <a:xfrm>
              <a:off x="1642856" y="4934621"/>
              <a:ext cx="809662" cy="22286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/>
                <a:t>End of </a:t>
              </a:r>
              <a:r>
                <a:rPr lang="en-US" sz="1200" b="1" noProof="1" smtClean="0"/>
                <a:t>KS5</a:t>
              </a:r>
              <a:endParaRPr lang="en-US" sz="1200" b="1" noProof="1"/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AA47D6DB-4724-4647-9B4F-A153A5412525}"/>
                </a:ext>
              </a:extLst>
            </p:cNvPr>
            <p:cNvSpPr txBox="1"/>
            <p:nvPr/>
          </p:nvSpPr>
          <p:spPr>
            <a:xfrm>
              <a:off x="-1001757" y="5061433"/>
              <a:ext cx="3488490" cy="85432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will leave with an understanding of physical activity and sport. The knowledge of local facilities/activities are available to them and how to access them. Allowing all students to understand how to successfully live a healthy and active lifestyle. Some students will have gained skills in leadership which will allow them to access this career path if they desire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51185C6B-F098-41F9-8A8D-931E0333F2DA}"/>
              </a:ext>
            </a:extLst>
          </p:cNvPr>
          <p:cNvGrpSpPr/>
          <p:nvPr/>
        </p:nvGrpSpPr>
        <p:grpSpPr>
          <a:xfrm>
            <a:off x="3978176" y="388845"/>
            <a:ext cx="1585164" cy="1036253"/>
            <a:chOff x="5357591" y="6569856"/>
            <a:chExt cx="2380248" cy="1036253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8083ABF-3376-4857-A0FD-084EE4A71547}"/>
                </a:ext>
              </a:extLst>
            </p:cNvPr>
            <p:cNvSpPr txBox="1"/>
            <p:nvPr/>
          </p:nvSpPr>
          <p:spPr>
            <a:xfrm>
              <a:off x="5357591" y="6569856"/>
              <a:ext cx="2202815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Interventions to support </a:t>
              </a:r>
              <a:r>
                <a:rPr lang="en-US" sz="12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pupils</a:t>
              </a:r>
              <a:endParaRPr lang="en-US" sz="12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D5DE0D9-CE5F-4552-B439-6A5FDD47AD94}"/>
                </a:ext>
              </a:extLst>
            </p:cNvPr>
            <p:cNvSpPr txBox="1"/>
            <p:nvPr/>
          </p:nvSpPr>
          <p:spPr>
            <a:xfrm>
              <a:off x="5363438" y="6959778"/>
              <a:ext cx="2374401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All 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identified for additional support with gross &amp; fine motor skills (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Enabling/Accessing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</p:grpSp>
      <p:pic>
        <p:nvPicPr>
          <p:cNvPr id="1026" name="Picture 2" descr="St Hugh's Catholic Primary School - School Games Values">
            <a:extLst>
              <a:ext uri="{FF2B5EF4-FFF2-40B4-BE49-F238E27FC236}">
                <a16:creationId xmlns:a16="http://schemas.microsoft.com/office/drawing/2014/main" id="{428149DD-1762-45D8-846F-BFF999224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658" y="134053"/>
            <a:ext cx="1097338" cy="23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ACD219E-53DA-49DF-97E6-62B7C04A70AC}"/>
              </a:ext>
            </a:extLst>
          </p:cNvPr>
          <p:cNvGrpSpPr/>
          <p:nvPr/>
        </p:nvGrpSpPr>
        <p:grpSpPr>
          <a:xfrm>
            <a:off x="721599" y="2725259"/>
            <a:ext cx="2189488" cy="822088"/>
            <a:chOff x="247643" y="4880489"/>
            <a:chExt cx="2204875" cy="822088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80E5136-050A-494E-A0F2-5ADBF42CEB59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Competition Increases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3C013A6F-6A9C-4228-9B99-7999C4DAE03F}"/>
                </a:ext>
              </a:extLst>
            </p:cNvPr>
            <p:cNvSpPr txBox="1"/>
            <p:nvPr/>
          </p:nvSpPr>
          <p:spPr>
            <a:xfrm>
              <a:off x="247643" y="5056246"/>
              <a:ext cx="1929150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have opportunity for more sports and quality of competition increases to include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local/county opportunities.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8" name="Picture 2" descr="St Hugh's Catholic Primary School - School Games Values">
            <a:extLst>
              <a:ext uri="{FF2B5EF4-FFF2-40B4-BE49-F238E27FC236}">
                <a16:creationId xmlns:a16="http://schemas.microsoft.com/office/drawing/2014/main" id="{45D62363-62F6-43A9-8D8B-4B6EA578A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66" y="2567612"/>
            <a:ext cx="1097338" cy="23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Graphic 1027" descr="Heart with pulse">
            <a:extLst>
              <a:ext uri="{FF2B5EF4-FFF2-40B4-BE49-F238E27FC236}">
                <a16:creationId xmlns:a16="http://schemas.microsoft.com/office/drawing/2014/main" id="{7D229762-204B-4AE3-BBCB-BF990919865E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8"/>
              </a:ext>
            </a:extLst>
          </a:blip>
          <a:stretch>
            <a:fillRect/>
          </a:stretch>
        </p:blipFill>
        <p:spPr>
          <a:xfrm>
            <a:off x="7697746" y="5402504"/>
            <a:ext cx="467992" cy="467992"/>
          </a:xfrm>
          <a:prstGeom prst="rect">
            <a:avLst/>
          </a:prstGeom>
        </p:spPr>
      </p:pic>
      <p:grpSp>
        <p:nvGrpSpPr>
          <p:cNvPr id="191" name="Group 190">
            <a:extLst>
              <a:ext uri="{FF2B5EF4-FFF2-40B4-BE49-F238E27FC236}">
                <a16:creationId xmlns:a16="http://schemas.microsoft.com/office/drawing/2014/main" id="{5BB72FD3-3687-4336-843A-89AEE549AEB3}"/>
              </a:ext>
            </a:extLst>
          </p:cNvPr>
          <p:cNvGrpSpPr/>
          <p:nvPr/>
        </p:nvGrpSpPr>
        <p:grpSpPr>
          <a:xfrm>
            <a:off x="1322753" y="2178185"/>
            <a:ext cx="1963421" cy="544834"/>
            <a:chOff x="335193" y="4899539"/>
            <a:chExt cx="2202816" cy="544834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1A073E00-6E75-4BE2-B37A-86A6B9FC1353}"/>
                </a:ext>
              </a:extLst>
            </p:cNvPr>
            <p:cNvSpPr txBox="1"/>
            <p:nvPr/>
          </p:nvSpPr>
          <p:spPr>
            <a:xfrm>
              <a:off x="335193" y="489953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The Body</a:t>
              </a: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046FBF97-7C28-4F3D-AC16-00274FCDD704}"/>
                </a:ext>
              </a:extLst>
            </p:cNvPr>
            <p:cNvSpPr txBox="1"/>
            <p:nvPr/>
          </p:nvSpPr>
          <p:spPr>
            <a:xfrm>
              <a:off x="545286" y="5075041"/>
              <a:ext cx="1947614" cy="3693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start to learn about their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bodies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30" name="Graphic 1029" descr="Skeleton">
            <a:extLst>
              <a:ext uri="{FF2B5EF4-FFF2-40B4-BE49-F238E27FC236}">
                <a16:creationId xmlns:a16="http://schemas.microsoft.com/office/drawing/2014/main" id="{309E9817-5EC5-493F-9DCF-EEC529812B34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0"/>
              </a:ext>
            </a:extLst>
          </a:blip>
          <a:stretch>
            <a:fillRect/>
          </a:stretch>
        </p:blipFill>
        <p:spPr>
          <a:xfrm>
            <a:off x="2320925" y="2063603"/>
            <a:ext cx="348986" cy="348986"/>
          </a:xfrm>
          <a:prstGeom prst="rect">
            <a:avLst/>
          </a:prstGeom>
        </p:spPr>
      </p:pic>
      <p:pic>
        <p:nvPicPr>
          <p:cNvPr id="24" name="Picture 23" descr="A picture containing game, pair&#10;&#10;Description automatically generated">
            <a:extLst>
              <a:ext uri="{FF2B5EF4-FFF2-40B4-BE49-F238E27FC236}">
                <a16:creationId xmlns:a16="http://schemas.microsoft.com/office/drawing/2014/main" id="{BE9A2342-4989-4C7F-AF52-7EFB7AB42382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423" y="4460711"/>
            <a:ext cx="739073" cy="739073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3972449" y="4881607"/>
            <a:ext cx="763571" cy="724138"/>
          </a:xfrm>
          <a:prstGeom prst="ellipse">
            <a:avLst/>
          </a:prstGeom>
          <a:solidFill>
            <a:srgbClr val="00B09B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Stage 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BB72FD3-3687-4336-843A-89AEE549AEB3}"/>
              </a:ext>
            </a:extLst>
          </p:cNvPr>
          <p:cNvGrpSpPr/>
          <p:nvPr/>
        </p:nvGrpSpPr>
        <p:grpSpPr>
          <a:xfrm>
            <a:off x="7312892" y="2978679"/>
            <a:ext cx="1531466" cy="831358"/>
            <a:chOff x="-769670" y="4880489"/>
            <a:chExt cx="3262572" cy="831358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A073E00-6E75-4BE2-B37A-86A6B9FC1353}"/>
                </a:ext>
              </a:extLst>
            </p:cNvPr>
            <p:cNvSpPr txBox="1"/>
            <p:nvPr/>
          </p:nvSpPr>
          <p:spPr>
            <a:xfrm>
              <a:off x="249702" y="4880489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1200" b="1" noProof="1">
                  <a:latin typeface="Arial" panose="020B0604020202020204" pitchFamily="34" charset="0"/>
                  <a:cs typeface="Arial" panose="020B0604020202020204" pitchFamily="34" charset="0"/>
                </a:rPr>
                <a:t>The Body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46FBF97-7C28-4F3D-AC16-00274FCDD704}"/>
                </a:ext>
              </a:extLst>
            </p:cNvPr>
            <p:cNvSpPr txBox="1"/>
            <p:nvPr/>
          </p:nvSpPr>
          <p:spPr>
            <a:xfrm>
              <a:off x="-769670" y="5065516"/>
              <a:ext cx="3262572" cy="64633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Students </a:t>
              </a:r>
              <a:r>
                <a:rPr lang="en-US" sz="900" b="1" noProof="1">
                  <a:latin typeface="Arial" panose="020B0604020202020204" pitchFamily="34" charset="0"/>
                  <a:cs typeface="Arial" panose="020B0604020202020204" pitchFamily="34" charset="0"/>
                </a:rPr>
                <a:t>will </a:t>
              </a:r>
              <a:r>
                <a:rPr lang="en-US" sz="900" b="1" noProof="1" smtClean="0">
                  <a:latin typeface="Arial" panose="020B0604020202020204" pitchFamily="34" charset="0"/>
                  <a:cs typeface="Arial" panose="020B0604020202020204" pitchFamily="34" charset="0"/>
                </a:rPr>
                <a:t>develop knowledge and understanding about their bodies</a:t>
              </a:r>
              <a:endParaRPr lang="en-US" sz="900" b="1" noProof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8" name="Graphic 1029" descr="Skeleton">
            <a:extLst>
              <a:ext uri="{FF2B5EF4-FFF2-40B4-BE49-F238E27FC236}">
                <a16:creationId xmlns:a16="http://schemas.microsoft.com/office/drawing/2014/main" id="{309E9817-5EC5-493F-9DCF-EEC529812B34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0"/>
              </a:ext>
            </a:extLst>
          </a:blip>
          <a:stretch>
            <a:fillRect/>
          </a:stretch>
        </p:blipFill>
        <p:spPr>
          <a:xfrm>
            <a:off x="7832107" y="2818289"/>
            <a:ext cx="348986" cy="348986"/>
          </a:xfrm>
          <a:prstGeom prst="rect">
            <a:avLst/>
          </a:prstGeom>
        </p:spPr>
      </p:pic>
      <p:pic>
        <p:nvPicPr>
          <p:cNvPr id="139" name="Graphic 43" descr="Gymnast Floor routine">
            <a:extLst>
              <a:ext uri="{FF2B5EF4-FFF2-40B4-BE49-F238E27FC236}">
                <a16:creationId xmlns:a16="http://schemas.microsoft.com/office/drawing/2014/main" id="{9E7D9EE5-5CC2-4501-94DA-F708D963CFF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6446210" y="743801"/>
            <a:ext cx="290406" cy="290406"/>
          </a:xfrm>
          <a:prstGeom prst="rect">
            <a:avLst/>
          </a:prstGeom>
        </p:spPr>
      </p:pic>
      <p:sp>
        <p:nvSpPr>
          <p:cNvPr id="166" name="TextBox 165">
            <a:extLst>
              <a:ext uri="{FF2B5EF4-FFF2-40B4-BE49-F238E27FC236}">
                <a16:creationId xmlns:a16="http://schemas.microsoft.com/office/drawing/2014/main" id="{98FD6D13-E92B-4156-8FA3-4E4A87C8C7CE}"/>
              </a:ext>
            </a:extLst>
          </p:cNvPr>
          <p:cNvSpPr txBox="1"/>
          <p:nvPr/>
        </p:nvSpPr>
        <p:spPr>
          <a:xfrm>
            <a:off x="5572438" y="782932"/>
            <a:ext cx="873772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12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Gymnastics</a:t>
            </a:r>
            <a:endParaRPr lang="en-US" sz="12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3FDD2F0F-C74D-41F5-BBA2-8F11A72D10BE}"/>
              </a:ext>
            </a:extLst>
          </p:cNvPr>
          <p:cNvSpPr txBox="1"/>
          <p:nvPr/>
        </p:nvSpPr>
        <p:spPr>
          <a:xfrm>
            <a:off x="5588200" y="982214"/>
            <a:ext cx="2181638" cy="50783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sz="900" b="1" noProof="1">
                <a:latin typeface="Arial" panose="020B0604020202020204" pitchFamily="34" charset="0"/>
                <a:cs typeface="Arial" panose="020B0604020202020204" pitchFamily="34" charset="0"/>
              </a:rPr>
              <a:t>will </a:t>
            </a:r>
            <a:r>
              <a:rPr lang="en-US" sz="9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start to explore and develop  different movements, balance and coordination through gymnastics</a:t>
            </a:r>
            <a:endParaRPr lang="en-US" sz="9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B6FF8C4-7DCB-4405-BF44-A2511B41BB37}"/>
              </a:ext>
            </a:extLst>
          </p:cNvPr>
          <p:cNvSpPr txBox="1"/>
          <p:nvPr/>
        </p:nvSpPr>
        <p:spPr>
          <a:xfrm>
            <a:off x="2759825" y="5642467"/>
            <a:ext cx="656695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12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Options</a:t>
            </a:r>
            <a:endParaRPr lang="en-US" sz="12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21092F62-3FCA-4175-A188-CAD56AEA353E}"/>
              </a:ext>
            </a:extLst>
          </p:cNvPr>
          <p:cNvSpPr txBox="1"/>
          <p:nvPr/>
        </p:nvSpPr>
        <p:spPr>
          <a:xfrm>
            <a:off x="2774456" y="5851380"/>
            <a:ext cx="2920309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9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KS5 students can choose to further their experiences within physical education by opting to take part in a community based option, we offer both accredited and non accredited options. They can also choose to follow a leadership pathway and opt into Leadership Skills Foundation accredited option</a:t>
            </a:r>
            <a:endParaRPr lang="en-US" sz="9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" name="Graphic 49" descr="Sport balls">
            <a:extLst>
              <a:ext uri="{FF2B5EF4-FFF2-40B4-BE49-F238E27FC236}">
                <a16:creationId xmlns:a16="http://schemas.microsoft.com/office/drawing/2014/main" id="{A8D31CB7-092D-4A13-8534-B9BB5325D0E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3827282" y="5665943"/>
            <a:ext cx="216224" cy="216224"/>
          </a:xfrm>
          <a:prstGeom prst="rect">
            <a:avLst/>
          </a:prstGeom>
        </p:spPr>
      </p:pic>
      <p:pic>
        <p:nvPicPr>
          <p:cNvPr id="189" name="Graphic 51" descr="Tennis racket and ball">
            <a:extLst>
              <a:ext uri="{FF2B5EF4-FFF2-40B4-BE49-F238E27FC236}">
                <a16:creationId xmlns:a16="http://schemas.microsoft.com/office/drawing/2014/main" id="{F6FF5A6F-97A0-4B3F-8815-5F5B6D322A7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3360951" y="5663341"/>
            <a:ext cx="216517" cy="216517"/>
          </a:xfrm>
          <a:prstGeom prst="rect">
            <a:avLst/>
          </a:prstGeom>
        </p:spPr>
      </p:pic>
      <p:pic>
        <p:nvPicPr>
          <p:cNvPr id="190" name="Graphic 53" descr="Cricket bat and ball">
            <a:extLst>
              <a:ext uri="{FF2B5EF4-FFF2-40B4-BE49-F238E27FC236}">
                <a16:creationId xmlns:a16="http://schemas.microsoft.com/office/drawing/2014/main" id="{E89B91BC-AE98-4899-9A59-AB72B039772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3597618" y="5663341"/>
            <a:ext cx="218893" cy="218893"/>
          </a:xfrm>
          <a:prstGeom prst="rect">
            <a:avLst/>
          </a:prstGeom>
        </p:spPr>
      </p:pic>
      <p:pic>
        <p:nvPicPr>
          <p:cNvPr id="194" name="Graphic 57" descr="Run">
            <a:extLst>
              <a:ext uri="{FF2B5EF4-FFF2-40B4-BE49-F238E27FC236}">
                <a16:creationId xmlns:a16="http://schemas.microsoft.com/office/drawing/2014/main" id="{8A000212-D69B-4D60-9586-7305BA0EB99E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4"/>
              </a:ext>
            </a:extLst>
          </a:blip>
          <a:stretch>
            <a:fillRect/>
          </a:stretch>
        </p:blipFill>
        <p:spPr>
          <a:xfrm>
            <a:off x="4028140" y="5672204"/>
            <a:ext cx="207654" cy="2076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521" y="4930974"/>
            <a:ext cx="1487464" cy="14874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47" y="2635256"/>
            <a:ext cx="972448" cy="972448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569" y="1476759"/>
            <a:ext cx="1632616" cy="1632616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488" y="325755"/>
            <a:ext cx="1297389" cy="1297389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744" y="3601555"/>
            <a:ext cx="1371571" cy="1371571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054" y="5870822"/>
            <a:ext cx="987178" cy="987178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C80E5136-050A-494E-A0F2-5ADBF42CEB59}"/>
              </a:ext>
            </a:extLst>
          </p:cNvPr>
          <p:cNvSpPr txBox="1"/>
          <p:nvPr/>
        </p:nvSpPr>
        <p:spPr>
          <a:xfrm>
            <a:off x="263303" y="-29107"/>
            <a:ext cx="4178630" cy="49244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600" b="1" u="sng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Education Roadmap</a:t>
            </a:r>
            <a:endParaRPr lang="en-US" sz="2600" b="1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8" name="Graphic 10" descr="Trophy">
            <a:extLst>
              <a:ext uri="{FF2B5EF4-FFF2-40B4-BE49-F238E27FC236}">
                <a16:creationId xmlns:a16="http://schemas.microsoft.com/office/drawing/2014/main" id="{11767BE0-E2A1-4A3B-8012-672508E860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748285" y="2584971"/>
            <a:ext cx="202705" cy="202705"/>
          </a:xfrm>
          <a:prstGeom prst="rect">
            <a:avLst/>
          </a:prstGeom>
        </p:spPr>
      </p:pic>
      <p:pic>
        <p:nvPicPr>
          <p:cNvPr id="8" name="Picture 6" descr="Black Flag PNG Transparent Images - PNG All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096" y="4648372"/>
            <a:ext cx="729005" cy="72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UK7XRFSVNHM5-2120011387-157103</_dlc_DocId>
    <_dlc_DocIdUrl xmlns="a540dbd6-63c1-405e-b21f-3d4038146b2f">
      <Url>https://stgeorgesiow.sharepoint.com/sites/AdminSharedDocuments/_layouts/15/DocIdRedir.aspx?ID=UK7XRFSVNHM5-2120011387-157103</Url>
      <Description>UK7XRFSVNHM5-2120011387-157103</Description>
    </_dlc_DocIdUrl>
  </documentManagement>
</p:properties>
</file>

<file path=customXml/itemProps1.xml><?xml version="1.0" encoding="utf-8"?>
<ds:datastoreItem xmlns:ds="http://schemas.openxmlformats.org/officeDocument/2006/customXml" ds:itemID="{7E83EF07-5CC8-4400-AA7B-FAB950C08840}"/>
</file>

<file path=customXml/itemProps2.xml><?xml version="1.0" encoding="utf-8"?>
<ds:datastoreItem xmlns:ds="http://schemas.openxmlformats.org/officeDocument/2006/customXml" ds:itemID="{11AC792B-2BB4-4913-869A-E894FEF5EF3D}"/>
</file>

<file path=customXml/itemProps3.xml><?xml version="1.0" encoding="utf-8"?>
<ds:datastoreItem xmlns:ds="http://schemas.openxmlformats.org/officeDocument/2006/customXml" ds:itemID="{E27C7FDA-CE9A-4484-BFE3-51172EAA65C4}"/>
</file>

<file path=customXml/itemProps4.xml><?xml version="1.0" encoding="utf-8"?>
<ds:datastoreItem xmlns:ds="http://schemas.openxmlformats.org/officeDocument/2006/customXml" ds:itemID="{2A7ED10D-17BA-4EE1-98BE-EBCEE056A6E0}"/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12703</TotalTime>
  <Words>438</Words>
  <Application>Microsoft Office PowerPoint</Application>
  <PresentationFormat>On-screen Show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lastModifiedBy>Deborah Chatfield</cp:lastModifiedBy>
  <cp:revision>55</cp:revision>
  <cp:lastPrinted>2023-11-21T08:49:52Z</cp:lastPrinted>
  <dcterms:created xsi:type="dcterms:W3CDTF">2014-11-26T05:14:11Z</dcterms:created>
  <dcterms:modified xsi:type="dcterms:W3CDTF">2024-06-20T09:44:37Z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9600</vt:r8>
  </property>
  <property fmtid="{D5CDD505-2E9C-101B-9397-08002B2CF9AE}" pid="4" name="_dlc_DocIdItemGuid">
    <vt:lpwstr>04b145d0-7299-4be8-98a2-54012caf1312</vt:lpwstr>
  </property>
  <property fmtid="{D5CDD505-2E9C-101B-9397-08002B2CF9AE}" pid="5" name="MediaServiceImageTags">
    <vt:lpwstr/>
  </property>
</Properties>
</file>