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5"/>
    <p:sldMasterId id="2147483703" r:id="rId6"/>
    <p:sldMasterId id="2147483692" r:id="rId7"/>
  </p:sldMasterIdLst>
  <p:notesMasterIdLst>
    <p:notesMasterId r:id="rId9"/>
  </p:notesMasterIdLst>
  <p:sldIdLst>
    <p:sldId id="35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3399"/>
    <a:srgbClr val="00B09B"/>
    <a:srgbClr val="2B323B"/>
    <a:srgbClr val="F0EEEF"/>
    <a:srgbClr val="0D95BC"/>
    <a:srgbClr val="DF361F"/>
    <a:srgbClr val="6C2B43"/>
    <a:srgbClr val="7B0051"/>
    <a:srgbClr val="0639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CF65D5-2721-7361-952B-81EAEFBC554D}" v="411" dt="2026-05-13T15:49:04.378"/>
    <p1510:client id="{E947EC78-4954-C62E-43C0-80CD3C7A2689}" v="626" dt="2026-05-14T11:24:25.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71" autoAdjust="0"/>
    <p:restoredTop sz="93796" autoAdjust="0"/>
  </p:normalViewPr>
  <p:slideViewPr>
    <p:cSldViewPr snapToGrid="0" showGuides="1">
      <p:cViewPr varScale="1">
        <p:scale>
          <a:sx n="104" d="100"/>
          <a:sy n="104" d="100"/>
        </p:scale>
        <p:origin x="180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tableStyles" Target="tableStyles.xml" Id="rId13" /><Relationship Type="http://schemas.openxmlformats.org/officeDocument/2006/relationships/customXml" Target="../customXml/item3.xml" Id="rId3" /><Relationship Type="http://schemas.openxmlformats.org/officeDocument/2006/relationships/slideMaster" Target="slideMasters/slideMaster3.xml" Id="rId7" /><Relationship Type="http://schemas.openxmlformats.org/officeDocument/2006/relationships/theme" Target="theme/theme1.xml" Id="rId12" /><Relationship Type="http://schemas.openxmlformats.org/officeDocument/2006/relationships/customXml" Target="../customXml/item2.xml" Id="rId2" /><Relationship Type="http://schemas.openxmlformats.org/officeDocument/2006/relationships/customXml" Target="../customXml/item1.xml" Id="rId1" /><Relationship Type="http://schemas.openxmlformats.org/officeDocument/2006/relationships/slideMaster" Target="slideMasters/slideMaster2.xml" Id="rId6" /><Relationship Type="http://schemas.openxmlformats.org/officeDocument/2006/relationships/viewProps" Target="viewProps.xml" Id="rId11" /><Relationship Type="http://schemas.openxmlformats.org/officeDocument/2006/relationships/slideMaster" Target="slideMasters/slideMaster1.xml" Id="rId5" /><Relationship Type="http://schemas.microsoft.com/office/2015/10/relationships/revisionInfo" Target="revisionInfo.xml" Id="rId15" /><Relationship Type="http://schemas.openxmlformats.org/officeDocument/2006/relationships/presProps" Target="presProps.xml" Id="rId10" /><Relationship Type="http://schemas.openxmlformats.org/officeDocument/2006/relationships/customXml" Target="../customXml/item4.xml" Id="rId4" /><Relationship Type="http://schemas.openxmlformats.org/officeDocument/2006/relationships/notesMaster" Target="notesMasters/notesMaster1.xml" Id="rId9"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t>5/14/2026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4130937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EDF2B47-7C58-458B-A014-B081B81A8D06}"/>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C7ACA455-4437-4416-A6F0-33D534A6AE9F}"/>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7180DD64-6AC6-41B8-826F-6BE55763C657}"/>
                </a:ext>
              </a:extLst>
            </p:cNvPr>
            <p:cNvPicPr>
              <a:picLocks noChangeAspect="1"/>
            </p:cNvPicPr>
            <p:nvPr userDrawn="1"/>
          </p:nvPicPr>
          <p:blipFill>
            <a:blip r:embed="rId2"/>
            <a:stretch>
              <a:fillRect/>
            </a:stretch>
          </p:blipFill>
          <p:spPr>
            <a:xfrm>
              <a:off x="13802026" y="424090"/>
              <a:ext cx="400050" cy="657225"/>
            </a:xfrm>
            <a:prstGeom prst="rect">
              <a:avLst/>
            </a:prstGeom>
          </p:spPr>
        </p:pic>
      </p:grpSp>
      <p:sp>
        <p:nvSpPr>
          <p:cNvPr id="6" name="Title 5">
            <a:extLst>
              <a:ext uri="{FF2B5EF4-FFF2-40B4-BE49-F238E27FC236}">
                <a16:creationId xmlns:a16="http://schemas.microsoft.com/office/drawing/2014/main" id="{F03BF9FD-DA0F-4739-9B69-0A2D712E7D8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grpSp>
        <p:nvGrpSpPr>
          <p:cNvPr id="3" name="Group 2">
            <a:extLst>
              <a:ext uri="{FF2B5EF4-FFF2-40B4-BE49-F238E27FC236}">
                <a16:creationId xmlns:a16="http://schemas.microsoft.com/office/drawing/2014/main" id="{4CF4C143-2DE4-4A59-9225-C44B17F8F99F}"/>
              </a:ext>
            </a:extLst>
          </p:cNvPr>
          <p:cNvGrpSpPr/>
          <p:nvPr userDrawn="1"/>
        </p:nvGrpSpPr>
        <p:grpSpPr>
          <a:xfrm>
            <a:off x="9433981" y="1"/>
            <a:ext cx="1647523" cy="1816099"/>
            <a:chOff x="12554553" y="1"/>
            <a:chExt cx="1647523" cy="1816099"/>
          </a:xfrm>
        </p:grpSpPr>
        <p:sp>
          <p:nvSpPr>
            <p:cNvPr id="4" name="Rectangle: Folded Corner 3">
              <a:extLst>
                <a:ext uri="{FF2B5EF4-FFF2-40B4-BE49-F238E27FC236}">
                  <a16:creationId xmlns:a16="http://schemas.microsoft.com/office/drawing/2014/main" id="{F35CDF3A-32A4-4944-8471-5618C2895CD6}"/>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0C6B6273-908A-4447-8576-D3C55254554D}"/>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5089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673959" y="5982900"/>
            <a:ext cx="3796079" cy="646331"/>
          </a:xfrm>
          <a:prstGeom prst="rect">
            <a:avLst/>
          </a:prstGeom>
          <a:noFill/>
        </p:spPr>
        <p:txBody>
          <a:bodyPr wrap="square" rtlCol="0" anchor="ctr">
            <a:spAutoFit/>
          </a:bodyPr>
          <a:lstStyle/>
          <a:p>
            <a:pPr algn="ctr"/>
            <a:r>
              <a:rPr lang="en-US" dirty="0">
                <a:solidFill>
                  <a:srgbClr val="A5CD00"/>
                </a:solidFill>
              </a:rPr>
              <a:t>T</a:t>
            </a:r>
            <a:r>
              <a:rPr lang="en-US" baseline="0" dirty="0">
                <a:solidFill>
                  <a:srgbClr val="A5CD00"/>
                </a:solidFill>
              </a:rPr>
              <a:t>he free PowerPoint and Google Slides template library</a:t>
            </a:r>
            <a:endParaRPr lang="en-US" dirty="0">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hyperlink" Target="http://www.presentationg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4" tooltip="PresentationGo!"/>
              </a:rPr>
              <a:t>presentationgo.com</a:t>
            </a:r>
            <a:endParaRPr lang="en-US" sz="1100" dirty="0"/>
          </a:p>
        </p:txBody>
      </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7" name="Rectangle 6"/>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3" tooltip="PresentationGo!"/>
              </a:rPr>
              <a:t>presentationgo.com</a:t>
            </a:r>
            <a:endParaRPr lang="en-US" sz="1100" dirty="0"/>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5/14/2026</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svg"/><Relationship Id="rId9"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a:xfrm>
            <a:off x="628650" y="230107"/>
            <a:ext cx="8515350" cy="739056"/>
          </a:xfrm>
        </p:spPr>
        <p:txBody>
          <a:bodyPr>
            <a:noAutofit/>
          </a:bodyPr>
          <a:lstStyle/>
          <a:p>
            <a:r>
              <a:rPr lang="en-US" sz="2800" dirty="0">
                <a:solidFill>
                  <a:schemeClr val="accent6">
                    <a:lumMod val="50000"/>
                  </a:schemeClr>
                </a:solidFill>
                <a:latin typeface="Segoe UI Black" panose="020B0A02040204020203" pitchFamily="34" charset="0"/>
                <a:ea typeface="Segoe UI Black" panose="020B0A02040204020203" pitchFamily="34" charset="0"/>
              </a:rPr>
              <a:t>     Progression in Science </a:t>
            </a:r>
          </a:p>
        </p:txBody>
      </p:sp>
      <p:grpSp>
        <p:nvGrpSpPr>
          <p:cNvPr id="19" name="Group 18">
            <a:extLst>
              <a:ext uri="{FF2B5EF4-FFF2-40B4-BE49-F238E27FC236}">
                <a16:creationId xmlns:a16="http://schemas.microsoft.com/office/drawing/2014/main" id="{2C2EA65C-CA1F-40C5-83BE-64F3E9AB33AA}"/>
              </a:ext>
            </a:extLst>
          </p:cNvPr>
          <p:cNvGrpSpPr/>
          <p:nvPr/>
        </p:nvGrpSpPr>
        <p:grpSpPr>
          <a:xfrm>
            <a:off x="1353494" y="1844683"/>
            <a:ext cx="6956510" cy="3382986"/>
            <a:chOff x="2249359" y="2305589"/>
            <a:chExt cx="7728733" cy="2834645"/>
          </a:xfrm>
        </p:grpSpPr>
        <p:grpSp>
          <p:nvGrpSpPr>
            <p:cNvPr id="13" name="Group 12">
              <a:extLst>
                <a:ext uri="{FF2B5EF4-FFF2-40B4-BE49-F238E27FC236}">
                  <a16:creationId xmlns:a16="http://schemas.microsoft.com/office/drawing/2014/main" id="{425DB897-F32F-412D-A261-6EC186631061}"/>
                </a:ext>
              </a:extLst>
            </p:cNvPr>
            <p:cNvGrpSpPr/>
            <p:nvPr/>
          </p:nvGrpSpPr>
          <p:grpSpPr>
            <a:xfrm>
              <a:off x="2249359" y="2305589"/>
              <a:ext cx="7728733" cy="2834645"/>
              <a:chOff x="1475820" y="2305589"/>
              <a:chExt cx="7728733" cy="2834645"/>
            </a:xfrm>
          </p:grpSpPr>
          <p:sp>
            <p:nvSpPr>
              <p:cNvPr id="7" name="Arc 6">
                <a:extLst>
                  <a:ext uri="{FF2B5EF4-FFF2-40B4-BE49-F238E27FC236}">
                    <a16:creationId xmlns:a16="http://schemas.microsoft.com/office/drawing/2014/main" id="{BA91558A-868E-4BAB-A985-3853974396E1}"/>
                  </a:ext>
                </a:extLst>
              </p:cNvPr>
              <p:cNvSpPr/>
              <p:nvPr/>
            </p:nvSpPr>
            <p:spPr>
              <a:xfrm>
                <a:off x="6186325" y="230559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sp>
            <p:nvSpPr>
              <p:cNvPr id="38" name="Arc 37">
                <a:extLst>
                  <a:ext uri="{FF2B5EF4-FFF2-40B4-BE49-F238E27FC236}">
                    <a16:creationId xmlns:a16="http://schemas.microsoft.com/office/drawing/2014/main" id="{4E7EC504-D364-49F4-9BCD-39BD9340E988}"/>
                  </a:ext>
                </a:extLst>
              </p:cNvPr>
              <p:cNvSpPr/>
              <p:nvPr/>
            </p:nvSpPr>
            <p:spPr>
              <a:xfrm rot="10800000">
                <a:off x="3011873" y="3722914"/>
                <a:ext cx="1417320" cy="1417320"/>
              </a:xfrm>
              <a:prstGeom prst="arc">
                <a:avLst>
                  <a:gd name="adj1" fmla="val 16211550"/>
                  <a:gd name="adj2" fmla="val 5391112"/>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cxnSp>
            <p:nvCxnSpPr>
              <p:cNvPr id="9" name="Straight Connector 8">
                <a:extLst>
                  <a:ext uri="{FF2B5EF4-FFF2-40B4-BE49-F238E27FC236}">
                    <a16:creationId xmlns:a16="http://schemas.microsoft.com/office/drawing/2014/main" id="{ECB72E78-9188-4053-B2B2-F2FB7A719315}"/>
                  </a:ext>
                </a:extLst>
              </p:cNvPr>
              <p:cNvCxnSpPr>
                <a:cxnSpLocks/>
              </p:cNvCxnSpPr>
              <p:nvPr/>
            </p:nvCxnSpPr>
            <p:spPr>
              <a:xfrm flipV="1">
                <a:off x="3685084" y="3722912"/>
                <a:ext cx="3245350" cy="4"/>
              </a:xfrm>
              <a:prstGeom prst="line">
                <a:avLst/>
              </a:prstGeom>
              <a:ln w="6350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4E57699-59F1-4F0D-827E-E23691CF6BD8}"/>
                  </a:ext>
                </a:extLst>
              </p:cNvPr>
              <p:cNvCxnSpPr>
                <a:cxnSpLocks/>
                <a:stCxn id="38" idx="0"/>
              </p:cNvCxnSpPr>
              <p:nvPr/>
            </p:nvCxnSpPr>
            <p:spPr>
              <a:xfrm>
                <a:off x="3718153" y="5140230"/>
                <a:ext cx="5486400" cy="0"/>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70A1428-84CC-41EE-A06C-C0EFD78BCB89}"/>
                  </a:ext>
                </a:extLst>
              </p:cNvPr>
              <p:cNvCxnSpPr/>
              <p:nvPr/>
            </p:nvCxnSpPr>
            <p:spPr>
              <a:xfrm>
                <a:off x="1475820" y="2305589"/>
                <a:ext cx="5486400" cy="4"/>
              </a:xfrm>
              <a:prstGeom prst="line">
                <a:avLst/>
              </a:prstGeom>
              <a:ln w="63500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9F295EA6-9373-4E6A-971B-1D1A52E16064}"/>
                </a:ext>
              </a:extLst>
            </p:cNvPr>
            <p:cNvGrpSpPr/>
            <p:nvPr/>
          </p:nvGrpSpPr>
          <p:grpSpPr>
            <a:xfrm>
              <a:off x="2249359" y="2305589"/>
              <a:ext cx="7646957" cy="2834645"/>
              <a:chOff x="1475820" y="2305589"/>
              <a:chExt cx="7646957" cy="2834645"/>
            </a:xfrm>
          </p:grpSpPr>
          <p:sp>
            <p:nvSpPr>
              <p:cNvPr id="28" name="Arc 27">
                <a:extLst>
                  <a:ext uri="{FF2B5EF4-FFF2-40B4-BE49-F238E27FC236}">
                    <a16:creationId xmlns:a16="http://schemas.microsoft.com/office/drawing/2014/main" id="{F2E49456-4956-4891-9EE2-EE4551A71AFA}"/>
                  </a:ext>
                </a:extLst>
              </p:cNvPr>
              <p:cNvSpPr/>
              <p:nvPr/>
            </p:nvSpPr>
            <p:spPr>
              <a:xfrm>
                <a:off x="6186325" y="230559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sp>
            <p:nvSpPr>
              <p:cNvPr id="29" name="Arc 28">
                <a:extLst>
                  <a:ext uri="{FF2B5EF4-FFF2-40B4-BE49-F238E27FC236}">
                    <a16:creationId xmlns:a16="http://schemas.microsoft.com/office/drawing/2014/main" id="{CCD3104B-4EC0-4732-976B-E61B97F1EEDD}"/>
                  </a:ext>
                </a:extLst>
              </p:cNvPr>
              <p:cNvSpPr/>
              <p:nvPr/>
            </p:nvSpPr>
            <p:spPr>
              <a:xfrm rot="10800000">
                <a:off x="2930098" y="3722914"/>
                <a:ext cx="1417320" cy="1417320"/>
              </a:xfrm>
              <a:prstGeom prst="arc">
                <a:avLst>
                  <a:gd name="adj1" fmla="val 16211550"/>
                  <a:gd name="adj2" fmla="val 5391112"/>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cxnSp>
            <p:nvCxnSpPr>
              <p:cNvPr id="30" name="Straight Connector 29">
                <a:extLst>
                  <a:ext uri="{FF2B5EF4-FFF2-40B4-BE49-F238E27FC236}">
                    <a16:creationId xmlns:a16="http://schemas.microsoft.com/office/drawing/2014/main" id="{C2655F35-FEEA-48D3-8653-958B1F07682E}"/>
                  </a:ext>
                </a:extLst>
              </p:cNvPr>
              <p:cNvCxnSpPr>
                <a:cxnSpLocks/>
                <a:endCxn id="28" idx="2"/>
              </p:cNvCxnSpPr>
              <p:nvPr/>
            </p:nvCxnSpPr>
            <p:spPr>
              <a:xfrm flipV="1">
                <a:off x="3685084" y="3722912"/>
                <a:ext cx="3211733" cy="7"/>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6702A1-B247-4A57-80A9-A8B943239AC6}"/>
                  </a:ext>
                </a:extLst>
              </p:cNvPr>
              <p:cNvCxnSpPr>
                <a:cxnSpLocks/>
                <a:stCxn id="38" idx="0"/>
              </p:cNvCxnSpPr>
              <p:nvPr/>
            </p:nvCxnSpPr>
            <p:spPr>
              <a:xfrm>
                <a:off x="3718153" y="5140230"/>
                <a:ext cx="540462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513FD9F-1DD5-41DA-8405-8E73E998EF78}"/>
                  </a:ext>
                </a:extLst>
              </p:cNvPr>
              <p:cNvCxnSpPr>
                <a:cxnSpLocks/>
              </p:cNvCxnSpPr>
              <p:nvPr/>
            </p:nvCxnSpPr>
            <p:spPr>
              <a:xfrm>
                <a:off x="1475820" y="2305589"/>
                <a:ext cx="5306914" cy="0"/>
              </a:xfrm>
              <a:prstGeom prst="line">
                <a:avLst/>
              </a:prstGeom>
              <a:ln w="476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Oval 2">
            <a:extLst>
              <a:ext uri="{FF2B5EF4-FFF2-40B4-BE49-F238E27FC236}">
                <a16:creationId xmlns:a16="http://schemas.microsoft.com/office/drawing/2014/main" id="{CA17634E-AAA3-4840-8487-07315886BF16}"/>
              </a:ext>
            </a:extLst>
          </p:cNvPr>
          <p:cNvSpPr/>
          <p:nvPr/>
        </p:nvSpPr>
        <p:spPr>
          <a:xfrm>
            <a:off x="4712514" y="1461282"/>
            <a:ext cx="763571" cy="724138"/>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8</a:t>
            </a:r>
          </a:p>
        </p:txBody>
      </p:sp>
      <p:sp>
        <p:nvSpPr>
          <p:cNvPr id="25" name="Oval 24">
            <a:extLst>
              <a:ext uri="{FF2B5EF4-FFF2-40B4-BE49-F238E27FC236}">
                <a16:creationId xmlns:a16="http://schemas.microsoft.com/office/drawing/2014/main" id="{9410F4CE-3E97-4570-A807-A514472A5A4E}"/>
              </a:ext>
            </a:extLst>
          </p:cNvPr>
          <p:cNvSpPr/>
          <p:nvPr/>
        </p:nvSpPr>
        <p:spPr>
          <a:xfrm>
            <a:off x="5934298" y="1471601"/>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9</a:t>
            </a:r>
          </a:p>
        </p:txBody>
      </p:sp>
      <p:sp>
        <p:nvSpPr>
          <p:cNvPr id="26" name="Oval 25">
            <a:extLst>
              <a:ext uri="{FF2B5EF4-FFF2-40B4-BE49-F238E27FC236}">
                <a16:creationId xmlns:a16="http://schemas.microsoft.com/office/drawing/2014/main" id="{0ED586BA-7236-43AA-85C0-6522BD4A1424}"/>
              </a:ext>
            </a:extLst>
          </p:cNvPr>
          <p:cNvSpPr/>
          <p:nvPr/>
        </p:nvSpPr>
        <p:spPr>
          <a:xfrm>
            <a:off x="2703190" y="3206083"/>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11</a:t>
            </a:r>
          </a:p>
        </p:txBody>
      </p:sp>
      <p:sp>
        <p:nvSpPr>
          <p:cNvPr id="33" name="Oval 32">
            <a:extLst>
              <a:ext uri="{FF2B5EF4-FFF2-40B4-BE49-F238E27FC236}">
                <a16:creationId xmlns:a16="http://schemas.microsoft.com/office/drawing/2014/main" id="{9C944C50-800D-4ED3-A095-E15D9F1253BE}"/>
              </a:ext>
            </a:extLst>
          </p:cNvPr>
          <p:cNvSpPr/>
          <p:nvPr/>
        </p:nvSpPr>
        <p:spPr>
          <a:xfrm>
            <a:off x="5134356" y="3168783"/>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10</a:t>
            </a:r>
          </a:p>
        </p:txBody>
      </p:sp>
      <p:sp>
        <p:nvSpPr>
          <p:cNvPr id="36" name="Oval 35">
            <a:extLst>
              <a:ext uri="{FF2B5EF4-FFF2-40B4-BE49-F238E27FC236}">
                <a16:creationId xmlns:a16="http://schemas.microsoft.com/office/drawing/2014/main" id="{53C6E333-DC08-412B-85B1-0B37F47ED578}"/>
              </a:ext>
            </a:extLst>
          </p:cNvPr>
          <p:cNvSpPr/>
          <p:nvPr/>
        </p:nvSpPr>
        <p:spPr>
          <a:xfrm>
            <a:off x="4297256" y="4829763"/>
            <a:ext cx="763571" cy="763571"/>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12</a:t>
            </a:r>
          </a:p>
        </p:txBody>
      </p:sp>
      <p:sp>
        <p:nvSpPr>
          <p:cNvPr id="37" name="Oval 36">
            <a:extLst>
              <a:ext uri="{FF2B5EF4-FFF2-40B4-BE49-F238E27FC236}">
                <a16:creationId xmlns:a16="http://schemas.microsoft.com/office/drawing/2014/main" id="{CE512246-2643-4F76-B534-1711CA5DDB29}"/>
              </a:ext>
            </a:extLst>
          </p:cNvPr>
          <p:cNvSpPr/>
          <p:nvPr/>
        </p:nvSpPr>
        <p:spPr>
          <a:xfrm>
            <a:off x="6691011" y="4834883"/>
            <a:ext cx="763571" cy="763571"/>
          </a:xfrm>
          <a:prstGeom prst="ellipse">
            <a:avLst/>
          </a:prstGeom>
          <a:gradFill>
            <a:gsLst>
              <a:gs pos="0">
                <a:schemeClr val="bg1"/>
              </a:gs>
              <a:gs pos="50000">
                <a:schemeClr val="bg1">
                  <a:lumMod val="95000"/>
                </a:schemeClr>
              </a:gs>
              <a:gs pos="100000">
                <a:schemeClr val="bg1">
                  <a:lumMod val="85000"/>
                </a:schemeClr>
              </a:gs>
            </a:gsLst>
          </a:gradFill>
          <a:ln w="38100">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13</a:t>
            </a:r>
          </a:p>
        </p:txBody>
      </p:sp>
      <p:sp>
        <p:nvSpPr>
          <p:cNvPr id="89" name="Arc 88">
            <a:extLst>
              <a:ext uri="{FF2B5EF4-FFF2-40B4-BE49-F238E27FC236}">
                <a16:creationId xmlns:a16="http://schemas.microsoft.com/office/drawing/2014/main" id="{9ED5088A-9F28-4B05-8020-8D5FE0968BD2}"/>
              </a:ext>
            </a:extLst>
          </p:cNvPr>
          <p:cNvSpPr/>
          <p:nvPr/>
        </p:nvSpPr>
        <p:spPr>
          <a:xfrm rot="10800000">
            <a:off x="3191406" y="3945668"/>
            <a:ext cx="442438" cy="838179"/>
          </a:xfrm>
          <a:prstGeom prst="arc">
            <a:avLst>
              <a:gd name="adj1" fmla="val 16211550"/>
              <a:gd name="adj2" fmla="val 5391112"/>
            </a:avLst>
          </a:prstGeom>
          <a:ln w="22225">
            <a:solidFill>
              <a:srgbClr val="CC3399"/>
            </a:solidFill>
            <a:prstDash val="sysDash"/>
            <a:head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sp>
        <p:nvSpPr>
          <p:cNvPr id="90" name="Arc 89">
            <a:extLst>
              <a:ext uri="{FF2B5EF4-FFF2-40B4-BE49-F238E27FC236}">
                <a16:creationId xmlns:a16="http://schemas.microsoft.com/office/drawing/2014/main" id="{4E010217-4374-4F88-89CA-F8F336E6FB11}"/>
              </a:ext>
            </a:extLst>
          </p:cNvPr>
          <p:cNvSpPr/>
          <p:nvPr/>
        </p:nvSpPr>
        <p:spPr>
          <a:xfrm>
            <a:off x="5959794" y="2289871"/>
            <a:ext cx="465999" cy="767976"/>
          </a:xfrm>
          <a:prstGeom prst="arc">
            <a:avLst>
              <a:gd name="adj1" fmla="val 15955398"/>
              <a:gd name="adj2" fmla="val 5391112"/>
            </a:avLst>
          </a:prstGeom>
          <a:ln w="22225">
            <a:solidFill>
              <a:srgbClr val="CC3399"/>
            </a:solidFill>
            <a:prstDash val="sysDash"/>
            <a:headEnd type="none"/>
            <a:tailEnd type="triangle"/>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accent6">
                  <a:lumMod val="50000"/>
                </a:schemeClr>
              </a:solidFill>
            </a:endParaRPr>
          </a:p>
        </p:txBody>
      </p:sp>
      <p:cxnSp>
        <p:nvCxnSpPr>
          <p:cNvPr id="92" name="Straight Arrow Connector 91">
            <a:extLst>
              <a:ext uri="{FF2B5EF4-FFF2-40B4-BE49-F238E27FC236}">
                <a16:creationId xmlns:a16="http://schemas.microsoft.com/office/drawing/2014/main" id="{AC8433A8-79C4-45BA-A932-25675C38CA10}"/>
              </a:ext>
            </a:extLst>
          </p:cNvPr>
          <p:cNvCxnSpPr/>
          <p:nvPr/>
        </p:nvCxnSpPr>
        <p:spPr>
          <a:xfrm>
            <a:off x="3342017" y="2297056"/>
            <a:ext cx="1190951" cy="0"/>
          </a:xfrm>
          <a:prstGeom prst="straightConnector1">
            <a:avLst/>
          </a:prstGeom>
          <a:ln w="22225">
            <a:solidFill>
              <a:srgbClr val="CC3399"/>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F782D6B-B11D-4440-8E80-207C3E434648}"/>
              </a:ext>
            </a:extLst>
          </p:cNvPr>
          <p:cNvCxnSpPr/>
          <p:nvPr/>
        </p:nvCxnSpPr>
        <p:spPr>
          <a:xfrm>
            <a:off x="5380182" y="5660865"/>
            <a:ext cx="1190951" cy="0"/>
          </a:xfrm>
          <a:prstGeom prst="straightConnector1">
            <a:avLst/>
          </a:prstGeom>
          <a:ln w="22225">
            <a:solidFill>
              <a:srgbClr val="CC3399"/>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pic>
        <p:nvPicPr>
          <p:cNvPr id="5" name="Graphic 4" descr="Universal Access">
            <a:extLst>
              <a:ext uri="{FF2B5EF4-FFF2-40B4-BE49-F238E27FC236}">
                <a16:creationId xmlns:a16="http://schemas.microsoft.com/office/drawing/2014/main" id="{8FF05A06-848E-4B1E-B3F6-0BC22377CC8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7637" y="1655867"/>
            <a:ext cx="377632" cy="377632"/>
          </a:xfrm>
          <a:prstGeom prst="rect">
            <a:avLst/>
          </a:prstGeom>
        </p:spPr>
      </p:pic>
      <p:cxnSp>
        <p:nvCxnSpPr>
          <p:cNvPr id="111" name="Straight Arrow Connector 110">
            <a:extLst>
              <a:ext uri="{FF2B5EF4-FFF2-40B4-BE49-F238E27FC236}">
                <a16:creationId xmlns:a16="http://schemas.microsoft.com/office/drawing/2014/main" id="{B6377E5F-7FCE-4BD5-BF88-2A5DB306AA11}"/>
              </a:ext>
            </a:extLst>
          </p:cNvPr>
          <p:cNvCxnSpPr/>
          <p:nvPr/>
        </p:nvCxnSpPr>
        <p:spPr>
          <a:xfrm>
            <a:off x="1190008" y="2297035"/>
            <a:ext cx="1190951" cy="0"/>
          </a:xfrm>
          <a:prstGeom prst="straightConnector1">
            <a:avLst/>
          </a:prstGeom>
          <a:ln w="22225">
            <a:solidFill>
              <a:srgbClr val="CC3399"/>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pic>
        <p:nvPicPr>
          <p:cNvPr id="8" name="Graphic 7" descr="Head with gears">
            <a:extLst>
              <a:ext uri="{FF2B5EF4-FFF2-40B4-BE49-F238E27FC236}">
                <a16:creationId xmlns:a16="http://schemas.microsoft.com/office/drawing/2014/main" id="{BC1CB7CA-7166-460B-AE2F-ABF79F2BE5E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76543" y="3269906"/>
            <a:ext cx="400110" cy="400110"/>
          </a:xfrm>
          <a:prstGeom prst="rect">
            <a:avLst/>
          </a:prstGeom>
        </p:spPr>
      </p:pic>
      <p:pic>
        <p:nvPicPr>
          <p:cNvPr id="114" name="Graphic 113" descr="Head with gears">
            <a:extLst>
              <a:ext uri="{FF2B5EF4-FFF2-40B4-BE49-F238E27FC236}">
                <a16:creationId xmlns:a16="http://schemas.microsoft.com/office/drawing/2014/main" id="{727B278F-47BE-40E4-8152-8795266E0F9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01869" y="2283168"/>
            <a:ext cx="400110" cy="400110"/>
          </a:xfrm>
          <a:prstGeom prst="rect">
            <a:avLst/>
          </a:prstGeom>
        </p:spPr>
      </p:pic>
      <p:pic>
        <p:nvPicPr>
          <p:cNvPr id="116" name="Graphic 115" descr="Head with gears">
            <a:extLst>
              <a:ext uri="{FF2B5EF4-FFF2-40B4-BE49-F238E27FC236}">
                <a16:creationId xmlns:a16="http://schemas.microsoft.com/office/drawing/2014/main" id="{487BEE61-0F5A-4E91-876C-DB75DA59ADB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72339" y="3902742"/>
            <a:ext cx="400110" cy="400110"/>
          </a:xfrm>
          <a:prstGeom prst="rect">
            <a:avLst/>
          </a:prstGeom>
        </p:spPr>
      </p:pic>
      <p:sp>
        <p:nvSpPr>
          <p:cNvPr id="120" name="TextBox 119">
            <a:extLst>
              <a:ext uri="{FF2B5EF4-FFF2-40B4-BE49-F238E27FC236}">
                <a16:creationId xmlns:a16="http://schemas.microsoft.com/office/drawing/2014/main" id="{69944467-DEF3-4F7A-B81A-6F03B7524661}"/>
              </a:ext>
            </a:extLst>
          </p:cNvPr>
          <p:cNvSpPr txBox="1"/>
          <p:nvPr/>
        </p:nvSpPr>
        <p:spPr>
          <a:xfrm>
            <a:off x="7136459" y="4235654"/>
            <a:ext cx="1678498" cy="230832"/>
          </a:xfrm>
          <a:prstGeom prst="rect">
            <a:avLst/>
          </a:prstGeom>
          <a:noFill/>
        </p:spPr>
        <p:txBody>
          <a:bodyPr wrap="square" lIns="0" rIns="0" rtlCol="0" anchor="t">
            <a:spAutoFit/>
          </a:bodyPr>
          <a:lstStyle/>
          <a:p>
            <a:pPr algn="ctr"/>
            <a:endParaRPr lang="en-US" sz="900" b="1" noProof="1">
              <a:solidFill>
                <a:schemeClr val="accent6">
                  <a:lumMod val="50000"/>
                </a:schemeClr>
              </a:solidFill>
            </a:endParaRPr>
          </a:p>
        </p:txBody>
      </p:sp>
      <p:grpSp>
        <p:nvGrpSpPr>
          <p:cNvPr id="124" name="Group 123">
            <a:extLst>
              <a:ext uri="{FF2B5EF4-FFF2-40B4-BE49-F238E27FC236}">
                <a16:creationId xmlns:a16="http://schemas.microsoft.com/office/drawing/2014/main" id="{48280102-2F7A-4B3C-B04A-FB8157DC0533}"/>
              </a:ext>
            </a:extLst>
          </p:cNvPr>
          <p:cNvGrpSpPr/>
          <p:nvPr/>
        </p:nvGrpSpPr>
        <p:grpSpPr>
          <a:xfrm>
            <a:off x="6928885" y="873640"/>
            <a:ext cx="1778173" cy="494946"/>
            <a:chOff x="327698" y="4880025"/>
            <a:chExt cx="2317967" cy="494946"/>
          </a:xfrm>
        </p:grpSpPr>
        <p:sp>
          <p:nvSpPr>
            <p:cNvPr id="125" name="TextBox 124">
              <a:extLst>
                <a:ext uri="{FF2B5EF4-FFF2-40B4-BE49-F238E27FC236}">
                  <a16:creationId xmlns:a16="http://schemas.microsoft.com/office/drawing/2014/main" id="{4A493221-5636-45B1-ACF0-3C41B36D4002}"/>
                </a:ext>
              </a:extLst>
            </p:cNvPr>
            <p:cNvSpPr txBox="1"/>
            <p:nvPr/>
          </p:nvSpPr>
          <p:spPr>
            <a:xfrm>
              <a:off x="442849" y="4880025"/>
              <a:ext cx="2202816" cy="276999"/>
            </a:xfrm>
            <a:prstGeom prst="rect">
              <a:avLst/>
            </a:prstGeom>
            <a:noFill/>
          </p:spPr>
          <p:txBody>
            <a:bodyPr wrap="square" lIns="0" rIns="0" rtlCol="0" anchor="b">
              <a:spAutoFit/>
            </a:bodyPr>
            <a:lstStyle/>
            <a:p>
              <a:r>
                <a:rPr lang="en-US" sz="1200" b="1" noProof="1">
                  <a:solidFill>
                    <a:schemeClr val="tx2"/>
                  </a:solidFill>
                </a:rPr>
                <a:t>Chemistry</a:t>
              </a:r>
              <a:r>
                <a:rPr lang="en-US" sz="1200" b="1" noProof="1">
                  <a:solidFill>
                    <a:schemeClr val="accent6">
                      <a:lumMod val="50000"/>
                    </a:schemeClr>
                  </a:solidFill>
                </a:rPr>
                <a:t> </a:t>
              </a:r>
            </a:p>
          </p:txBody>
        </p:sp>
        <p:sp>
          <p:nvSpPr>
            <p:cNvPr id="126" name="TextBox 125">
              <a:extLst>
                <a:ext uri="{FF2B5EF4-FFF2-40B4-BE49-F238E27FC236}">
                  <a16:creationId xmlns:a16="http://schemas.microsoft.com/office/drawing/2014/main" id="{DF711671-E30F-46C7-986A-FE9F83B1714F}"/>
                </a:ext>
              </a:extLst>
            </p:cNvPr>
            <p:cNvSpPr txBox="1"/>
            <p:nvPr/>
          </p:nvSpPr>
          <p:spPr>
            <a:xfrm>
              <a:off x="327698" y="5144139"/>
              <a:ext cx="2196970" cy="230832"/>
            </a:xfrm>
            <a:prstGeom prst="rect">
              <a:avLst/>
            </a:prstGeom>
            <a:noFill/>
          </p:spPr>
          <p:txBody>
            <a:bodyPr wrap="square" lIns="0" rIns="0" rtlCol="0" anchor="t">
              <a:spAutoFit/>
            </a:bodyPr>
            <a:lstStyle/>
            <a:p>
              <a:endParaRPr lang="en-US" sz="900" b="1" noProof="1">
                <a:solidFill>
                  <a:schemeClr val="accent6">
                    <a:lumMod val="50000"/>
                  </a:schemeClr>
                </a:solidFill>
              </a:endParaRPr>
            </a:p>
          </p:txBody>
        </p:sp>
      </p:grpSp>
      <p:sp>
        <p:nvSpPr>
          <p:cNvPr id="130" name="TextBox 129">
            <a:extLst>
              <a:ext uri="{FF2B5EF4-FFF2-40B4-BE49-F238E27FC236}">
                <a16:creationId xmlns:a16="http://schemas.microsoft.com/office/drawing/2014/main" id="{A992CAE4-9A2E-45BE-908D-0662D55163BB}"/>
              </a:ext>
            </a:extLst>
          </p:cNvPr>
          <p:cNvSpPr txBox="1"/>
          <p:nvPr/>
        </p:nvSpPr>
        <p:spPr>
          <a:xfrm>
            <a:off x="7470491" y="3403308"/>
            <a:ext cx="1302866" cy="230832"/>
          </a:xfrm>
          <a:prstGeom prst="rect">
            <a:avLst/>
          </a:prstGeom>
          <a:noFill/>
        </p:spPr>
        <p:txBody>
          <a:bodyPr wrap="square" lIns="0" rIns="0" rtlCol="0" anchor="t">
            <a:spAutoFit/>
          </a:bodyPr>
          <a:lstStyle/>
          <a:p>
            <a:pPr algn="just"/>
            <a:endParaRPr lang="en-US" sz="900" b="1" noProof="1">
              <a:solidFill>
                <a:schemeClr val="accent6">
                  <a:lumMod val="50000"/>
                </a:schemeClr>
              </a:solidFill>
            </a:endParaRPr>
          </a:p>
        </p:txBody>
      </p:sp>
      <p:sp>
        <p:nvSpPr>
          <p:cNvPr id="137" name="Oval 136">
            <a:extLst>
              <a:ext uri="{FF2B5EF4-FFF2-40B4-BE49-F238E27FC236}">
                <a16:creationId xmlns:a16="http://schemas.microsoft.com/office/drawing/2014/main" id="{F5E89C69-938A-4359-A9F2-6542877C2808}"/>
              </a:ext>
            </a:extLst>
          </p:cNvPr>
          <p:cNvSpPr/>
          <p:nvPr/>
        </p:nvSpPr>
        <p:spPr>
          <a:xfrm>
            <a:off x="3525015" y="1473134"/>
            <a:ext cx="763571" cy="724138"/>
          </a:xfrm>
          <a:prstGeom prst="ellipse">
            <a:avLst/>
          </a:prstGeom>
          <a:gradFill>
            <a:gsLst>
              <a:gs pos="0">
                <a:schemeClr val="bg1"/>
              </a:gs>
              <a:gs pos="50000">
                <a:schemeClr val="bg1">
                  <a:lumMod val="95000"/>
                </a:schemeClr>
              </a:gs>
              <a:gs pos="100000">
                <a:schemeClr val="bg1">
                  <a:lumMod val="85000"/>
                </a:schemeClr>
              </a:gs>
            </a:gsLst>
          </a:gra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600" b="1" dirty="0">
                <a:solidFill>
                  <a:schemeClr val="accent6">
                    <a:lumMod val="50000"/>
                  </a:schemeClr>
                </a:solidFill>
              </a:rPr>
              <a:t>Year 7</a:t>
            </a:r>
          </a:p>
        </p:txBody>
      </p:sp>
      <p:grpSp>
        <p:nvGrpSpPr>
          <p:cNvPr id="141" name="Group 140">
            <a:extLst>
              <a:ext uri="{FF2B5EF4-FFF2-40B4-BE49-F238E27FC236}">
                <a16:creationId xmlns:a16="http://schemas.microsoft.com/office/drawing/2014/main" id="{A6810B2A-0C47-46AB-A1E6-AD5BDE6576B2}"/>
              </a:ext>
            </a:extLst>
          </p:cNvPr>
          <p:cNvGrpSpPr/>
          <p:nvPr/>
        </p:nvGrpSpPr>
        <p:grpSpPr>
          <a:xfrm>
            <a:off x="515847" y="1059873"/>
            <a:ext cx="2488815" cy="528748"/>
            <a:chOff x="410034" y="4974179"/>
            <a:chExt cx="2281322" cy="528748"/>
          </a:xfrm>
        </p:grpSpPr>
        <p:sp>
          <p:nvSpPr>
            <p:cNvPr id="142" name="TextBox 141">
              <a:extLst>
                <a:ext uri="{FF2B5EF4-FFF2-40B4-BE49-F238E27FC236}">
                  <a16:creationId xmlns:a16="http://schemas.microsoft.com/office/drawing/2014/main" id="{8C4B7D37-F00D-476D-8437-630204D215E7}"/>
                </a:ext>
              </a:extLst>
            </p:cNvPr>
            <p:cNvSpPr txBox="1"/>
            <p:nvPr/>
          </p:nvSpPr>
          <p:spPr>
            <a:xfrm>
              <a:off x="488540" y="4974179"/>
              <a:ext cx="2202816" cy="276999"/>
            </a:xfrm>
            <a:prstGeom prst="rect">
              <a:avLst/>
            </a:prstGeom>
            <a:noFill/>
          </p:spPr>
          <p:txBody>
            <a:bodyPr wrap="square" lIns="0" rIns="0" rtlCol="0" anchor="b">
              <a:spAutoFit/>
            </a:bodyPr>
            <a:lstStyle/>
            <a:p>
              <a:r>
                <a:rPr lang="en-US" sz="1200" b="1" noProof="1">
                  <a:solidFill>
                    <a:schemeClr val="accent6">
                      <a:lumMod val="50000"/>
                    </a:schemeClr>
                  </a:solidFill>
                </a:rPr>
                <a:t>      The Journey Starts </a:t>
              </a:r>
            </a:p>
          </p:txBody>
        </p:sp>
        <p:sp>
          <p:nvSpPr>
            <p:cNvPr id="143" name="TextBox 142">
              <a:extLst>
                <a:ext uri="{FF2B5EF4-FFF2-40B4-BE49-F238E27FC236}">
                  <a16:creationId xmlns:a16="http://schemas.microsoft.com/office/drawing/2014/main" id="{0368A237-A618-4963-BF38-06C539763524}"/>
                </a:ext>
              </a:extLst>
            </p:cNvPr>
            <p:cNvSpPr txBox="1"/>
            <p:nvPr/>
          </p:nvSpPr>
          <p:spPr>
            <a:xfrm>
              <a:off x="410034" y="5133595"/>
              <a:ext cx="2196969" cy="369332"/>
            </a:xfrm>
            <a:prstGeom prst="rect">
              <a:avLst/>
            </a:prstGeom>
            <a:noFill/>
          </p:spPr>
          <p:txBody>
            <a:bodyPr wrap="square" lIns="0" rIns="0" rtlCol="0" anchor="t">
              <a:spAutoFit/>
            </a:bodyPr>
            <a:lstStyle/>
            <a:p>
              <a:r>
                <a:rPr lang="en-US" sz="900" b="1" noProof="1">
                  <a:solidFill>
                    <a:schemeClr val="accent6">
                      <a:lumMod val="50000"/>
                    </a:schemeClr>
                  </a:solidFill>
                </a:rPr>
                <a:t> All students are baselined in science at the start of KS3 </a:t>
              </a:r>
            </a:p>
          </p:txBody>
        </p:sp>
      </p:grpSp>
      <p:grpSp>
        <p:nvGrpSpPr>
          <p:cNvPr id="144" name="Group 143">
            <a:extLst>
              <a:ext uri="{FF2B5EF4-FFF2-40B4-BE49-F238E27FC236}">
                <a16:creationId xmlns:a16="http://schemas.microsoft.com/office/drawing/2014/main" id="{E008867E-FD39-4DAF-B53F-608961A35EA6}"/>
              </a:ext>
            </a:extLst>
          </p:cNvPr>
          <p:cNvGrpSpPr/>
          <p:nvPr/>
        </p:nvGrpSpPr>
        <p:grpSpPr>
          <a:xfrm>
            <a:off x="2357020" y="2347065"/>
            <a:ext cx="2421139" cy="748587"/>
            <a:chOff x="239745" y="4893792"/>
            <a:chExt cx="3290984" cy="785709"/>
          </a:xfrm>
        </p:grpSpPr>
        <p:sp>
          <p:nvSpPr>
            <p:cNvPr id="145" name="TextBox 144">
              <a:extLst>
                <a:ext uri="{FF2B5EF4-FFF2-40B4-BE49-F238E27FC236}">
                  <a16:creationId xmlns:a16="http://schemas.microsoft.com/office/drawing/2014/main" id="{A79BABF0-E0DC-4C49-90E6-DAAF62D5BA32}"/>
                </a:ext>
              </a:extLst>
            </p:cNvPr>
            <p:cNvSpPr txBox="1"/>
            <p:nvPr/>
          </p:nvSpPr>
          <p:spPr>
            <a:xfrm>
              <a:off x="239745" y="4893792"/>
              <a:ext cx="3290984" cy="290735"/>
            </a:xfrm>
            <a:prstGeom prst="rect">
              <a:avLst/>
            </a:prstGeom>
            <a:noFill/>
          </p:spPr>
          <p:txBody>
            <a:bodyPr wrap="square" lIns="0" tIns="45720" rIns="0" bIns="45720" rtlCol="0" anchor="b">
              <a:spAutoFit/>
            </a:bodyPr>
            <a:lstStyle/>
            <a:p>
              <a:pPr algn="r"/>
              <a:r>
                <a:rPr lang="en-US" sz="1200" b="1" noProof="1">
                  <a:latin typeface="Calibri"/>
                  <a:ea typeface="Calibri"/>
                  <a:cs typeface="Times New Roman"/>
                </a:rPr>
                <a:t>Chemical Products Used In The Home</a:t>
              </a:r>
              <a:r>
                <a:rPr lang="en-US" sz="1200" b="1" noProof="1">
                  <a:solidFill>
                    <a:schemeClr val="accent6">
                      <a:lumMod val="50000"/>
                    </a:schemeClr>
                  </a:solidFill>
                  <a:latin typeface="Calibri"/>
                  <a:ea typeface="Calibri"/>
                  <a:cs typeface="Times New Roman"/>
                </a:rPr>
                <a:t> </a:t>
              </a:r>
            </a:p>
          </p:txBody>
        </p:sp>
        <p:sp>
          <p:nvSpPr>
            <p:cNvPr id="146" name="TextBox 145">
              <a:extLst>
                <a:ext uri="{FF2B5EF4-FFF2-40B4-BE49-F238E27FC236}">
                  <a16:creationId xmlns:a16="http://schemas.microsoft.com/office/drawing/2014/main" id="{94FE1585-2FB3-4045-A8C1-9EA77DB6DE76}"/>
                </a:ext>
              </a:extLst>
            </p:cNvPr>
            <p:cNvSpPr txBox="1"/>
            <p:nvPr/>
          </p:nvSpPr>
          <p:spPr>
            <a:xfrm>
              <a:off x="356225" y="5171670"/>
              <a:ext cx="2845751" cy="507831"/>
            </a:xfrm>
            <a:prstGeom prst="rect">
              <a:avLst/>
            </a:prstGeom>
            <a:noFill/>
          </p:spPr>
          <p:txBody>
            <a:bodyPr wrap="square" lIns="0" rIns="0" rtlCol="0" anchor="t">
              <a:spAutoFit/>
            </a:bodyPr>
            <a:lstStyle/>
            <a:p>
              <a:r>
                <a:rPr lang="en-US" sz="900" b="1" noProof="1">
                  <a:solidFill>
                    <a:schemeClr val="accent6">
                      <a:lumMod val="50000"/>
                    </a:schemeClr>
                  </a:solidFill>
                </a:rPr>
                <a:t>Learners will experience the different states of matter and classify materials to help inform their decisions. </a:t>
              </a:r>
            </a:p>
          </p:txBody>
        </p:sp>
      </p:grpSp>
      <p:sp>
        <p:nvSpPr>
          <p:cNvPr id="149" name="TextBox 148">
            <a:extLst>
              <a:ext uri="{FF2B5EF4-FFF2-40B4-BE49-F238E27FC236}">
                <a16:creationId xmlns:a16="http://schemas.microsoft.com/office/drawing/2014/main" id="{3FDD2F0F-C74D-41F5-BBA2-8F11A72D10BE}"/>
              </a:ext>
            </a:extLst>
          </p:cNvPr>
          <p:cNvSpPr txBox="1"/>
          <p:nvPr/>
        </p:nvSpPr>
        <p:spPr>
          <a:xfrm>
            <a:off x="7433404" y="2665960"/>
            <a:ext cx="1562232" cy="507831"/>
          </a:xfrm>
          <a:prstGeom prst="rect">
            <a:avLst/>
          </a:prstGeom>
          <a:noFill/>
        </p:spPr>
        <p:txBody>
          <a:bodyPr wrap="square" lIns="0" rIns="0" rtlCol="0" anchor="t">
            <a:spAutoFit/>
          </a:bodyPr>
          <a:lstStyle/>
          <a:p>
            <a:r>
              <a:rPr lang="en-US" sz="900" b="1" noProof="1">
                <a:solidFill>
                  <a:schemeClr val="accent6">
                    <a:lumMod val="50000"/>
                  </a:schemeClr>
                </a:solidFill>
              </a:rPr>
              <a:t>Children will have the opportunity to undertake many different scientific enquiries.</a:t>
            </a:r>
          </a:p>
        </p:txBody>
      </p:sp>
      <p:grpSp>
        <p:nvGrpSpPr>
          <p:cNvPr id="150" name="Group 149">
            <a:extLst>
              <a:ext uri="{FF2B5EF4-FFF2-40B4-BE49-F238E27FC236}">
                <a16:creationId xmlns:a16="http://schemas.microsoft.com/office/drawing/2014/main" id="{41EA6913-B998-4002-9A4C-BCE19012B169}"/>
              </a:ext>
            </a:extLst>
          </p:cNvPr>
          <p:cNvGrpSpPr/>
          <p:nvPr/>
        </p:nvGrpSpPr>
        <p:grpSpPr>
          <a:xfrm>
            <a:off x="2108677" y="7936902"/>
            <a:ext cx="302071" cy="45719"/>
            <a:chOff x="249702" y="4880489"/>
            <a:chExt cx="2202816" cy="635622"/>
          </a:xfrm>
        </p:grpSpPr>
        <p:sp>
          <p:nvSpPr>
            <p:cNvPr id="151" name="TextBox 150">
              <a:extLst>
                <a:ext uri="{FF2B5EF4-FFF2-40B4-BE49-F238E27FC236}">
                  <a16:creationId xmlns:a16="http://schemas.microsoft.com/office/drawing/2014/main" id="{0C4B09A8-30AD-437D-BE06-8C120A3B7690}"/>
                </a:ext>
              </a:extLst>
            </p:cNvPr>
            <p:cNvSpPr txBox="1"/>
            <p:nvPr/>
          </p:nvSpPr>
          <p:spPr>
            <a:xfrm>
              <a:off x="249702" y="4880489"/>
              <a:ext cx="2202816" cy="276999"/>
            </a:xfrm>
            <a:prstGeom prst="rect">
              <a:avLst/>
            </a:prstGeom>
            <a:noFill/>
          </p:spPr>
          <p:txBody>
            <a:bodyPr wrap="square" lIns="0" rIns="0" rtlCol="0" anchor="b">
              <a:spAutoFit/>
            </a:bodyPr>
            <a:lstStyle/>
            <a:p>
              <a:endParaRPr lang="en-US" sz="1200" b="1" noProof="1">
                <a:solidFill>
                  <a:schemeClr val="accent6">
                    <a:lumMod val="50000"/>
                  </a:schemeClr>
                </a:solidFill>
              </a:endParaRPr>
            </a:p>
          </p:txBody>
        </p:sp>
        <p:sp>
          <p:nvSpPr>
            <p:cNvPr id="152" name="TextBox 151">
              <a:extLst>
                <a:ext uri="{FF2B5EF4-FFF2-40B4-BE49-F238E27FC236}">
                  <a16:creationId xmlns:a16="http://schemas.microsoft.com/office/drawing/2014/main" id="{B3577A44-C76D-4084-8024-42ADB87D7E83}"/>
                </a:ext>
              </a:extLst>
            </p:cNvPr>
            <p:cNvSpPr txBox="1"/>
            <p:nvPr/>
          </p:nvSpPr>
          <p:spPr>
            <a:xfrm>
              <a:off x="255549" y="5285279"/>
              <a:ext cx="2196969" cy="230832"/>
            </a:xfrm>
            <a:prstGeom prst="rect">
              <a:avLst/>
            </a:prstGeom>
            <a:noFill/>
          </p:spPr>
          <p:txBody>
            <a:bodyPr wrap="square" lIns="0" rIns="0" rtlCol="0" anchor="t">
              <a:spAutoFit/>
            </a:bodyPr>
            <a:lstStyle/>
            <a:p>
              <a:r>
                <a:rPr lang="en-US" sz="900" b="1" noProof="1">
                  <a:solidFill>
                    <a:schemeClr val="accent6">
                      <a:lumMod val="50000"/>
                    </a:schemeClr>
                  </a:solidFill>
                </a:rPr>
                <a:t>  </a:t>
              </a:r>
            </a:p>
          </p:txBody>
        </p:sp>
      </p:grpSp>
      <p:sp>
        <p:nvSpPr>
          <p:cNvPr id="153" name="Oval 152">
            <a:extLst>
              <a:ext uri="{FF2B5EF4-FFF2-40B4-BE49-F238E27FC236}">
                <a16:creationId xmlns:a16="http://schemas.microsoft.com/office/drawing/2014/main" id="{30FFFFFB-0F4A-4B9C-86BC-547C4CB5C474}"/>
              </a:ext>
            </a:extLst>
          </p:cNvPr>
          <p:cNvSpPr/>
          <p:nvPr/>
        </p:nvSpPr>
        <p:spPr>
          <a:xfrm>
            <a:off x="6439701" y="2522503"/>
            <a:ext cx="763571" cy="724138"/>
          </a:xfrm>
          <a:prstGeom prst="ellipse">
            <a:avLst/>
          </a:prstGeom>
          <a:solidFill>
            <a:schemeClr val="accent6">
              <a:lumMod val="60000"/>
              <a:lumOff val="40000"/>
            </a:schemeClr>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dirty="0">
                <a:solidFill>
                  <a:schemeClr val="accent6">
                    <a:lumMod val="50000"/>
                  </a:schemeClr>
                </a:solidFill>
              </a:rPr>
              <a:t>Key Stage </a:t>
            </a:r>
            <a:r>
              <a:rPr lang="en-US" sz="1400" b="1" dirty="0">
                <a:solidFill>
                  <a:schemeClr val="accent6">
                    <a:lumMod val="50000"/>
                  </a:schemeClr>
                </a:solidFill>
              </a:rPr>
              <a:t>4</a:t>
            </a:r>
          </a:p>
        </p:txBody>
      </p:sp>
      <p:sp>
        <p:nvSpPr>
          <p:cNvPr id="154" name="Oval 153">
            <a:extLst>
              <a:ext uri="{FF2B5EF4-FFF2-40B4-BE49-F238E27FC236}">
                <a16:creationId xmlns:a16="http://schemas.microsoft.com/office/drawing/2014/main" id="{38FC289F-1447-4DB1-9370-8242E1409731}"/>
              </a:ext>
            </a:extLst>
          </p:cNvPr>
          <p:cNvSpPr/>
          <p:nvPr/>
        </p:nvSpPr>
        <p:spPr>
          <a:xfrm>
            <a:off x="1903569" y="1476247"/>
            <a:ext cx="763571" cy="724138"/>
          </a:xfrm>
          <a:prstGeom prst="ellipse">
            <a:avLst/>
          </a:prstGeom>
          <a:solidFill>
            <a:schemeClr val="accent6">
              <a:lumMod val="60000"/>
              <a:lumOff val="40000"/>
            </a:schemeClr>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dirty="0">
                <a:solidFill>
                  <a:schemeClr val="accent6">
                    <a:lumMod val="50000"/>
                  </a:schemeClr>
                </a:solidFill>
              </a:rPr>
              <a:t>Key Stage</a:t>
            </a:r>
          </a:p>
          <a:p>
            <a:pPr algn="ctr"/>
            <a:r>
              <a:rPr lang="en-US" sz="1200" b="1" dirty="0">
                <a:solidFill>
                  <a:schemeClr val="accent6">
                    <a:lumMod val="50000"/>
                  </a:schemeClr>
                </a:solidFill>
              </a:rPr>
              <a:t>3 </a:t>
            </a:r>
            <a:endParaRPr lang="en-US" sz="1400" b="1" dirty="0">
              <a:solidFill>
                <a:schemeClr val="accent6">
                  <a:lumMod val="50000"/>
                </a:schemeClr>
              </a:solidFill>
            </a:endParaRPr>
          </a:p>
        </p:txBody>
      </p:sp>
      <p:grpSp>
        <p:nvGrpSpPr>
          <p:cNvPr id="159" name="Group 158">
            <a:extLst>
              <a:ext uri="{FF2B5EF4-FFF2-40B4-BE49-F238E27FC236}">
                <a16:creationId xmlns:a16="http://schemas.microsoft.com/office/drawing/2014/main" id="{D7EC9FC4-82D1-4C3C-9B51-410AF8921AD1}"/>
              </a:ext>
            </a:extLst>
          </p:cNvPr>
          <p:cNvGrpSpPr/>
          <p:nvPr/>
        </p:nvGrpSpPr>
        <p:grpSpPr>
          <a:xfrm>
            <a:off x="514183" y="3969675"/>
            <a:ext cx="2308544" cy="618368"/>
            <a:chOff x="150359" y="-19674527"/>
            <a:chExt cx="4072346" cy="9692225"/>
          </a:xfrm>
        </p:grpSpPr>
        <p:sp>
          <p:nvSpPr>
            <p:cNvPr id="160" name="TextBox 159">
              <a:extLst>
                <a:ext uri="{FF2B5EF4-FFF2-40B4-BE49-F238E27FC236}">
                  <a16:creationId xmlns:a16="http://schemas.microsoft.com/office/drawing/2014/main" id="{FB6FF8C4-7DCB-4405-BF44-A2511B41BB37}"/>
                </a:ext>
              </a:extLst>
            </p:cNvPr>
            <p:cNvSpPr txBox="1"/>
            <p:nvPr/>
          </p:nvSpPr>
          <p:spPr>
            <a:xfrm>
              <a:off x="150359" y="-19674527"/>
              <a:ext cx="4072346" cy="4341649"/>
            </a:xfrm>
            <a:prstGeom prst="rect">
              <a:avLst/>
            </a:prstGeom>
            <a:noFill/>
          </p:spPr>
          <p:txBody>
            <a:bodyPr wrap="square" lIns="0" tIns="45720" rIns="0" bIns="45720" rtlCol="0" anchor="b">
              <a:spAutoFit/>
            </a:bodyPr>
            <a:lstStyle/>
            <a:p>
              <a:r>
                <a:rPr lang="en-GB" sz="1200" b="1" dirty="0">
                  <a:latin typeface="Calibri"/>
                  <a:ea typeface="Calibri"/>
                  <a:cs typeface="Times New Roman"/>
                </a:rPr>
                <a:t>Sex and </a:t>
              </a:r>
              <a:r>
                <a:rPr lang="en-GB" sz="1200" b="1">
                  <a:latin typeface="Calibri"/>
                  <a:ea typeface="Calibri"/>
                  <a:cs typeface="Times New Roman"/>
                </a:rPr>
                <a:t>Relationship Education </a:t>
              </a:r>
              <a:endParaRPr lang="en-US" sz="1200" b="1" noProof="1">
                <a:solidFill>
                  <a:schemeClr val="accent6">
                    <a:lumMod val="50000"/>
                  </a:schemeClr>
                </a:solidFill>
                <a:ea typeface="Calibri" panose="020F0502020204030204"/>
                <a:cs typeface="Calibri" panose="020F0502020204030204"/>
              </a:endParaRPr>
            </a:p>
          </p:txBody>
        </p:sp>
        <p:sp>
          <p:nvSpPr>
            <p:cNvPr id="161" name="TextBox 160">
              <a:extLst>
                <a:ext uri="{FF2B5EF4-FFF2-40B4-BE49-F238E27FC236}">
                  <a16:creationId xmlns:a16="http://schemas.microsoft.com/office/drawing/2014/main" id="{21092F62-3FCA-4175-A188-CAD56AEA353E}"/>
                </a:ext>
              </a:extLst>
            </p:cNvPr>
            <p:cNvSpPr txBox="1"/>
            <p:nvPr/>
          </p:nvSpPr>
          <p:spPr>
            <a:xfrm>
              <a:off x="159003" y="-15771167"/>
              <a:ext cx="3896488" cy="5788865"/>
            </a:xfrm>
            <a:prstGeom prst="rect">
              <a:avLst/>
            </a:prstGeom>
            <a:noFill/>
          </p:spPr>
          <p:txBody>
            <a:bodyPr wrap="square" lIns="0" tIns="45720" rIns="0" bIns="45720" rtlCol="0" anchor="t">
              <a:spAutoFit/>
            </a:bodyPr>
            <a:lstStyle/>
            <a:p>
              <a:pPr algn="just"/>
              <a:r>
                <a:rPr lang="en-US" sz="900" b="1" noProof="1">
                  <a:solidFill>
                    <a:schemeClr val="accent6">
                      <a:lumMod val="50000"/>
                    </a:schemeClr>
                  </a:solidFill>
                </a:rPr>
                <a:t>This will be taught alongside the </a:t>
              </a:r>
            </a:p>
            <a:p>
              <a:pPr algn="just"/>
              <a:r>
                <a:rPr lang="en-US" sz="900" b="1" noProof="1">
                  <a:solidFill>
                    <a:schemeClr val="accent6">
                      <a:lumMod val="50000"/>
                    </a:schemeClr>
                  </a:solidFill>
                </a:rPr>
                <a:t>RSHE curriculum. </a:t>
              </a:r>
              <a:endParaRPr lang="en-US" sz="900" b="1" noProof="1">
                <a:solidFill>
                  <a:schemeClr val="accent6">
                    <a:lumMod val="50000"/>
                  </a:schemeClr>
                </a:solidFill>
                <a:ea typeface="Calibri"/>
                <a:cs typeface="Calibri"/>
              </a:endParaRPr>
            </a:p>
          </p:txBody>
        </p:sp>
      </p:grpSp>
      <p:grpSp>
        <p:nvGrpSpPr>
          <p:cNvPr id="162" name="Group 161">
            <a:extLst>
              <a:ext uri="{FF2B5EF4-FFF2-40B4-BE49-F238E27FC236}">
                <a16:creationId xmlns:a16="http://schemas.microsoft.com/office/drawing/2014/main" id="{775C441E-D611-433B-A136-5E05C606811D}"/>
              </a:ext>
            </a:extLst>
          </p:cNvPr>
          <p:cNvGrpSpPr/>
          <p:nvPr/>
        </p:nvGrpSpPr>
        <p:grpSpPr>
          <a:xfrm>
            <a:off x="2522485" y="5726405"/>
            <a:ext cx="3453173" cy="769560"/>
            <a:chOff x="-257083" y="4871741"/>
            <a:chExt cx="2709601" cy="769560"/>
          </a:xfrm>
        </p:grpSpPr>
        <p:sp>
          <p:nvSpPr>
            <p:cNvPr id="163" name="TextBox 162">
              <a:extLst>
                <a:ext uri="{FF2B5EF4-FFF2-40B4-BE49-F238E27FC236}">
                  <a16:creationId xmlns:a16="http://schemas.microsoft.com/office/drawing/2014/main" id="{A76280BB-DB38-4794-BDEF-508CB1FFFBD7}"/>
                </a:ext>
              </a:extLst>
            </p:cNvPr>
            <p:cNvSpPr txBox="1"/>
            <p:nvPr/>
          </p:nvSpPr>
          <p:spPr>
            <a:xfrm>
              <a:off x="-257083" y="4871741"/>
              <a:ext cx="2202816" cy="276999"/>
            </a:xfrm>
            <a:prstGeom prst="rect">
              <a:avLst/>
            </a:prstGeom>
            <a:noFill/>
          </p:spPr>
          <p:txBody>
            <a:bodyPr wrap="square" lIns="0" tIns="45720" rIns="0" bIns="45720" rtlCol="0" anchor="b">
              <a:spAutoFit/>
            </a:bodyPr>
            <a:lstStyle/>
            <a:p>
              <a:pPr algn="r"/>
              <a:r>
                <a:rPr lang="en-US" sz="1200" b="1" noProof="1">
                  <a:solidFill>
                    <a:schemeClr val="accent6">
                      <a:lumMod val="50000"/>
                    </a:schemeClr>
                  </a:solidFill>
                </a:rPr>
                <a:t>KS5 Environmental Studies </a:t>
              </a:r>
            </a:p>
          </p:txBody>
        </p:sp>
        <p:sp>
          <p:nvSpPr>
            <p:cNvPr id="164" name="TextBox 163">
              <a:extLst>
                <a:ext uri="{FF2B5EF4-FFF2-40B4-BE49-F238E27FC236}">
                  <a16:creationId xmlns:a16="http://schemas.microsoft.com/office/drawing/2014/main" id="{4D5CF745-0BB1-47AE-B511-A9D64C3016E1}"/>
                </a:ext>
              </a:extLst>
            </p:cNvPr>
            <p:cNvSpPr txBox="1"/>
            <p:nvPr/>
          </p:nvSpPr>
          <p:spPr>
            <a:xfrm>
              <a:off x="255549" y="5133470"/>
              <a:ext cx="2196969" cy="507831"/>
            </a:xfrm>
            <a:prstGeom prst="rect">
              <a:avLst/>
            </a:prstGeom>
            <a:noFill/>
          </p:spPr>
          <p:txBody>
            <a:bodyPr wrap="square" lIns="0" rIns="0" rtlCol="0" anchor="t">
              <a:spAutoFit/>
            </a:bodyPr>
            <a:lstStyle/>
            <a:p>
              <a:pPr algn="just"/>
              <a:r>
                <a:rPr lang="en-US" sz="900" b="1" noProof="1">
                  <a:solidFill>
                    <a:schemeClr val="accent6">
                      <a:lumMod val="50000"/>
                    </a:schemeClr>
                  </a:solidFill>
                </a:rPr>
                <a:t>Learners will develop their understanding of science from KS4 and link their science knowledge to the IOW ecosystems and industries. </a:t>
              </a:r>
            </a:p>
          </p:txBody>
        </p:sp>
      </p:grpSp>
      <p:pic>
        <p:nvPicPr>
          <p:cNvPr id="165" name="Graphic 164" descr="Head with gears">
            <a:extLst>
              <a:ext uri="{FF2B5EF4-FFF2-40B4-BE49-F238E27FC236}">
                <a16:creationId xmlns:a16="http://schemas.microsoft.com/office/drawing/2014/main" id="{D6141243-A4FB-4A48-85DF-32160F0BE3F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14834" y="5638140"/>
            <a:ext cx="400110" cy="400110"/>
          </a:xfrm>
          <a:prstGeom prst="rect">
            <a:avLst/>
          </a:prstGeom>
        </p:spPr>
      </p:pic>
      <p:sp>
        <p:nvSpPr>
          <p:cNvPr id="166" name="Oval 165">
            <a:extLst>
              <a:ext uri="{FF2B5EF4-FFF2-40B4-BE49-F238E27FC236}">
                <a16:creationId xmlns:a16="http://schemas.microsoft.com/office/drawing/2014/main" id="{4F5AD0B0-CCE3-41C7-A182-834E2DBADC17}"/>
              </a:ext>
            </a:extLst>
          </p:cNvPr>
          <p:cNvSpPr/>
          <p:nvPr/>
        </p:nvSpPr>
        <p:spPr>
          <a:xfrm>
            <a:off x="1093331" y="1470470"/>
            <a:ext cx="763571" cy="724138"/>
          </a:xfrm>
          <a:prstGeom prst="ellipse">
            <a:avLst/>
          </a:prstGeom>
          <a:solidFill>
            <a:srgbClr val="92D050"/>
          </a:solidFill>
          <a:ln w="28575">
            <a:solidFill>
              <a:srgbClr val="CC3399"/>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400" b="1" dirty="0">
                <a:solidFill>
                  <a:schemeClr val="accent6">
                    <a:lumMod val="50000"/>
                  </a:schemeClr>
                </a:solidFill>
              </a:rPr>
              <a:t>Start </a:t>
            </a:r>
          </a:p>
        </p:txBody>
      </p:sp>
      <p:grpSp>
        <p:nvGrpSpPr>
          <p:cNvPr id="168" name="Group 167">
            <a:extLst>
              <a:ext uri="{FF2B5EF4-FFF2-40B4-BE49-F238E27FC236}">
                <a16:creationId xmlns:a16="http://schemas.microsoft.com/office/drawing/2014/main" id="{FDFA46C0-A7FC-4B1B-827D-6425EAB58D73}"/>
              </a:ext>
            </a:extLst>
          </p:cNvPr>
          <p:cNvGrpSpPr/>
          <p:nvPr/>
        </p:nvGrpSpPr>
        <p:grpSpPr>
          <a:xfrm>
            <a:off x="4079811" y="4025311"/>
            <a:ext cx="2868891" cy="749327"/>
            <a:chOff x="255549" y="4614975"/>
            <a:chExt cx="2343631" cy="749327"/>
          </a:xfrm>
        </p:grpSpPr>
        <p:sp>
          <p:nvSpPr>
            <p:cNvPr id="169" name="TextBox 168">
              <a:extLst>
                <a:ext uri="{FF2B5EF4-FFF2-40B4-BE49-F238E27FC236}">
                  <a16:creationId xmlns:a16="http://schemas.microsoft.com/office/drawing/2014/main" id="{C9DB8066-412D-4FD7-86E0-1B538ECA9404}"/>
                </a:ext>
              </a:extLst>
            </p:cNvPr>
            <p:cNvSpPr txBox="1"/>
            <p:nvPr/>
          </p:nvSpPr>
          <p:spPr>
            <a:xfrm>
              <a:off x="1623990" y="4614975"/>
              <a:ext cx="975190" cy="276999"/>
            </a:xfrm>
            <a:prstGeom prst="rect">
              <a:avLst/>
            </a:prstGeom>
            <a:noFill/>
          </p:spPr>
          <p:txBody>
            <a:bodyPr wrap="square" lIns="0" rIns="0" rtlCol="0" anchor="b">
              <a:spAutoFit/>
            </a:bodyPr>
            <a:lstStyle/>
            <a:p>
              <a:pPr algn="r"/>
              <a:r>
                <a:rPr lang="en-US" sz="1200" b="1" noProof="1">
                  <a:solidFill>
                    <a:schemeClr val="accent6">
                      <a:lumMod val="50000"/>
                    </a:schemeClr>
                  </a:solidFill>
                </a:rPr>
                <a:t>Eco Schools   </a:t>
              </a:r>
            </a:p>
          </p:txBody>
        </p:sp>
        <p:sp>
          <p:nvSpPr>
            <p:cNvPr id="170" name="TextBox 169">
              <a:extLst>
                <a:ext uri="{FF2B5EF4-FFF2-40B4-BE49-F238E27FC236}">
                  <a16:creationId xmlns:a16="http://schemas.microsoft.com/office/drawing/2014/main" id="{31FC38A0-7EA1-4744-8914-1ACEB3268CC0}"/>
                </a:ext>
              </a:extLst>
            </p:cNvPr>
            <p:cNvSpPr txBox="1"/>
            <p:nvPr/>
          </p:nvSpPr>
          <p:spPr>
            <a:xfrm>
              <a:off x="255549" y="5133470"/>
              <a:ext cx="2196969" cy="230832"/>
            </a:xfrm>
            <a:prstGeom prst="rect">
              <a:avLst/>
            </a:prstGeom>
            <a:noFill/>
          </p:spPr>
          <p:txBody>
            <a:bodyPr wrap="square" lIns="0" rIns="0" rtlCol="0" anchor="t">
              <a:spAutoFit/>
            </a:bodyPr>
            <a:lstStyle/>
            <a:p>
              <a:pPr algn="just"/>
              <a:endParaRPr lang="en-US" sz="900" b="1" noProof="1">
                <a:solidFill>
                  <a:schemeClr val="accent6">
                    <a:lumMod val="50000"/>
                  </a:schemeClr>
                </a:solidFill>
              </a:endParaRPr>
            </a:p>
          </p:txBody>
        </p:sp>
      </p:grpSp>
      <p:grpSp>
        <p:nvGrpSpPr>
          <p:cNvPr id="175" name="Group 174">
            <a:extLst>
              <a:ext uri="{FF2B5EF4-FFF2-40B4-BE49-F238E27FC236}">
                <a16:creationId xmlns:a16="http://schemas.microsoft.com/office/drawing/2014/main" id="{718D847B-8EC1-4279-A062-07101B37A3C2}"/>
              </a:ext>
            </a:extLst>
          </p:cNvPr>
          <p:cNvGrpSpPr/>
          <p:nvPr/>
        </p:nvGrpSpPr>
        <p:grpSpPr>
          <a:xfrm>
            <a:off x="6291716" y="5735153"/>
            <a:ext cx="2524690" cy="899312"/>
            <a:chOff x="249702" y="4880489"/>
            <a:chExt cx="2202816" cy="899312"/>
          </a:xfrm>
        </p:grpSpPr>
        <p:sp>
          <p:nvSpPr>
            <p:cNvPr id="176" name="TextBox 175">
              <a:extLst>
                <a:ext uri="{FF2B5EF4-FFF2-40B4-BE49-F238E27FC236}">
                  <a16:creationId xmlns:a16="http://schemas.microsoft.com/office/drawing/2014/main" id="{9D986DF3-A542-43A7-A66D-3A49B8FD976E}"/>
                </a:ext>
              </a:extLst>
            </p:cNvPr>
            <p:cNvSpPr txBox="1"/>
            <p:nvPr/>
          </p:nvSpPr>
          <p:spPr>
            <a:xfrm>
              <a:off x="249702" y="4880489"/>
              <a:ext cx="2202816" cy="276999"/>
            </a:xfrm>
            <a:prstGeom prst="rect">
              <a:avLst/>
            </a:prstGeom>
            <a:noFill/>
          </p:spPr>
          <p:txBody>
            <a:bodyPr wrap="square" lIns="0" rIns="0" rtlCol="0" anchor="b">
              <a:spAutoFit/>
            </a:bodyPr>
            <a:lstStyle/>
            <a:p>
              <a:pPr algn="r"/>
              <a:r>
                <a:rPr lang="en-US" sz="1200" b="1" noProof="1">
                  <a:solidFill>
                    <a:schemeClr val="accent6">
                      <a:lumMod val="50000"/>
                    </a:schemeClr>
                  </a:solidFill>
                </a:rPr>
                <a:t>End of KS5</a:t>
              </a:r>
            </a:p>
          </p:txBody>
        </p:sp>
        <p:sp>
          <p:nvSpPr>
            <p:cNvPr id="177" name="TextBox 176">
              <a:extLst>
                <a:ext uri="{FF2B5EF4-FFF2-40B4-BE49-F238E27FC236}">
                  <a16:creationId xmlns:a16="http://schemas.microsoft.com/office/drawing/2014/main" id="{AA47D6DB-4724-4647-9B4F-A153A5412525}"/>
                </a:ext>
              </a:extLst>
            </p:cNvPr>
            <p:cNvSpPr txBox="1"/>
            <p:nvPr/>
          </p:nvSpPr>
          <p:spPr>
            <a:xfrm>
              <a:off x="255549" y="5133470"/>
              <a:ext cx="2196969" cy="646331"/>
            </a:xfrm>
            <a:prstGeom prst="rect">
              <a:avLst/>
            </a:prstGeom>
            <a:noFill/>
          </p:spPr>
          <p:txBody>
            <a:bodyPr wrap="square" lIns="0" rIns="0" rtlCol="0" anchor="t">
              <a:spAutoFit/>
            </a:bodyPr>
            <a:lstStyle/>
            <a:p>
              <a:r>
                <a:rPr lang="en-US" sz="900" b="1" noProof="1">
                  <a:solidFill>
                    <a:schemeClr val="accent6">
                      <a:lumMod val="50000"/>
                    </a:schemeClr>
                  </a:solidFill>
                </a:rPr>
                <a:t>Children will leave with an enquiring mind. They will be able to make some sense of the world around them and look after the planet. Some students may go on to take a science GCSE or other qualifications. </a:t>
              </a:r>
            </a:p>
          </p:txBody>
        </p:sp>
      </p:grpSp>
      <p:grpSp>
        <p:nvGrpSpPr>
          <p:cNvPr id="178" name="Group 177">
            <a:extLst>
              <a:ext uri="{FF2B5EF4-FFF2-40B4-BE49-F238E27FC236}">
                <a16:creationId xmlns:a16="http://schemas.microsoft.com/office/drawing/2014/main" id="{51185C6B-F098-41F9-8A8D-931E0333F2DA}"/>
              </a:ext>
            </a:extLst>
          </p:cNvPr>
          <p:cNvGrpSpPr/>
          <p:nvPr/>
        </p:nvGrpSpPr>
        <p:grpSpPr>
          <a:xfrm>
            <a:off x="3411303" y="853648"/>
            <a:ext cx="2392001" cy="486570"/>
            <a:chOff x="197524" y="4880489"/>
            <a:chExt cx="2254994" cy="486570"/>
          </a:xfrm>
        </p:grpSpPr>
        <p:sp>
          <p:nvSpPr>
            <p:cNvPr id="179" name="TextBox 178">
              <a:extLst>
                <a:ext uri="{FF2B5EF4-FFF2-40B4-BE49-F238E27FC236}">
                  <a16:creationId xmlns:a16="http://schemas.microsoft.com/office/drawing/2014/main" id="{18083ABF-3376-4857-A0FD-084EE4A71547}"/>
                </a:ext>
              </a:extLst>
            </p:cNvPr>
            <p:cNvSpPr txBox="1"/>
            <p:nvPr/>
          </p:nvSpPr>
          <p:spPr>
            <a:xfrm>
              <a:off x="249702" y="4880489"/>
              <a:ext cx="2202816" cy="276999"/>
            </a:xfrm>
            <a:prstGeom prst="rect">
              <a:avLst/>
            </a:prstGeom>
            <a:noFill/>
          </p:spPr>
          <p:txBody>
            <a:bodyPr wrap="square" lIns="0" rIns="0" rtlCol="0" anchor="b">
              <a:spAutoFit/>
            </a:bodyPr>
            <a:lstStyle/>
            <a:p>
              <a:r>
                <a:rPr lang="en-US" sz="1200" b="1" noProof="1">
                  <a:solidFill>
                    <a:schemeClr val="accent6">
                      <a:lumMod val="50000"/>
                    </a:schemeClr>
                  </a:solidFill>
                </a:rPr>
                <a:t>KS3 Curriculum </a:t>
              </a:r>
            </a:p>
          </p:txBody>
        </p:sp>
        <p:sp>
          <p:nvSpPr>
            <p:cNvPr id="180" name="TextBox 179">
              <a:extLst>
                <a:ext uri="{FF2B5EF4-FFF2-40B4-BE49-F238E27FC236}">
                  <a16:creationId xmlns:a16="http://schemas.microsoft.com/office/drawing/2014/main" id="{2D5DE0D9-CE5F-4552-B439-6A5FDD47AD94}"/>
                </a:ext>
              </a:extLst>
            </p:cNvPr>
            <p:cNvSpPr txBox="1"/>
            <p:nvPr/>
          </p:nvSpPr>
          <p:spPr>
            <a:xfrm>
              <a:off x="197524" y="5136227"/>
              <a:ext cx="2196969" cy="230832"/>
            </a:xfrm>
            <a:prstGeom prst="rect">
              <a:avLst/>
            </a:prstGeom>
            <a:noFill/>
          </p:spPr>
          <p:txBody>
            <a:bodyPr wrap="square" lIns="0" rIns="0" rtlCol="0" anchor="t">
              <a:spAutoFit/>
            </a:bodyPr>
            <a:lstStyle/>
            <a:p>
              <a:r>
                <a:rPr lang="en-US" sz="900" b="1" noProof="1">
                  <a:solidFill>
                    <a:schemeClr val="accent6">
                      <a:lumMod val="50000"/>
                    </a:schemeClr>
                  </a:solidFill>
                </a:rPr>
                <a:t>All students experience science at KS3</a:t>
              </a:r>
            </a:p>
          </p:txBody>
        </p:sp>
      </p:grpSp>
      <p:pic>
        <p:nvPicPr>
          <p:cNvPr id="182" name="Graphic 181" descr="Head with gears">
            <a:extLst>
              <a:ext uri="{FF2B5EF4-FFF2-40B4-BE49-F238E27FC236}">
                <a16:creationId xmlns:a16="http://schemas.microsoft.com/office/drawing/2014/main" id="{4098CD32-E481-4B8E-AE22-458D6BCD672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46002" y="4018427"/>
            <a:ext cx="400110" cy="400110"/>
          </a:xfrm>
          <a:prstGeom prst="rect">
            <a:avLst/>
          </a:prstGeom>
        </p:spPr>
      </p:pic>
      <p:grpSp>
        <p:nvGrpSpPr>
          <p:cNvPr id="185" name="Group 184">
            <a:extLst>
              <a:ext uri="{FF2B5EF4-FFF2-40B4-BE49-F238E27FC236}">
                <a16:creationId xmlns:a16="http://schemas.microsoft.com/office/drawing/2014/main" id="{4ACD219E-53DA-49DF-97E6-62B7C04A70AC}"/>
              </a:ext>
            </a:extLst>
          </p:cNvPr>
          <p:cNvGrpSpPr/>
          <p:nvPr/>
        </p:nvGrpSpPr>
        <p:grpSpPr>
          <a:xfrm>
            <a:off x="492698" y="2530028"/>
            <a:ext cx="2212908" cy="646331"/>
            <a:chOff x="9160" y="4685258"/>
            <a:chExt cx="2321672" cy="646331"/>
          </a:xfrm>
        </p:grpSpPr>
        <p:sp>
          <p:nvSpPr>
            <p:cNvPr id="186" name="TextBox 185">
              <a:extLst>
                <a:ext uri="{FF2B5EF4-FFF2-40B4-BE49-F238E27FC236}">
                  <a16:creationId xmlns:a16="http://schemas.microsoft.com/office/drawing/2014/main" id="{C80E5136-050A-494E-A0F2-5ADBF42CEB59}"/>
                </a:ext>
              </a:extLst>
            </p:cNvPr>
            <p:cNvSpPr txBox="1"/>
            <p:nvPr/>
          </p:nvSpPr>
          <p:spPr>
            <a:xfrm>
              <a:off x="9160" y="4685258"/>
              <a:ext cx="2321672" cy="646331"/>
            </a:xfrm>
            <a:prstGeom prst="rect">
              <a:avLst/>
            </a:prstGeom>
            <a:noFill/>
          </p:spPr>
          <p:txBody>
            <a:bodyPr wrap="square" lIns="0" tIns="45720" rIns="0" bIns="45720" rtlCol="0" anchor="b">
              <a:spAutoFit/>
            </a:bodyPr>
            <a:lstStyle/>
            <a:p>
              <a:r>
                <a:rPr lang="en-GB" sz="1200" b="1">
                  <a:solidFill>
                    <a:srgbClr val="000000"/>
                  </a:solidFill>
                  <a:ea typeface="Calibri"/>
                  <a:cs typeface="Times New Roman"/>
                </a:rPr>
                <a:t>Science and The Human Body</a:t>
              </a:r>
              <a:endParaRPr lang="en-GB" sz="1200" b="1" dirty="0">
                <a:solidFill>
                  <a:srgbClr val="000000"/>
                </a:solidFill>
                <a:ea typeface="Calibri"/>
                <a:cs typeface="Times New Roman"/>
              </a:endParaRPr>
            </a:p>
            <a:p>
              <a:endParaRPr lang="en-GB" sz="1200" b="1" dirty="0"/>
            </a:p>
            <a:p>
              <a:r>
                <a:rPr lang="en-GB" sz="1200" b="1" dirty="0">
                  <a:latin typeface="Calibri" panose="020F0502020204030204" pitchFamily="34" charset="0"/>
                  <a:ea typeface="Calibri" panose="020F0502020204030204" pitchFamily="34" charset="0"/>
                  <a:cs typeface="Times New Roman" panose="02020603050405020304" pitchFamily="18" charset="0"/>
                </a:rPr>
                <a:t> </a:t>
              </a:r>
              <a:endParaRPr lang="en-US" sz="1200" b="1" noProof="1">
                <a:solidFill>
                  <a:schemeClr val="accent6">
                    <a:lumMod val="50000"/>
                  </a:schemeClr>
                </a:solidFill>
              </a:endParaRPr>
            </a:p>
          </p:txBody>
        </p:sp>
        <p:sp>
          <p:nvSpPr>
            <p:cNvPr id="187" name="TextBox 186">
              <a:extLst>
                <a:ext uri="{FF2B5EF4-FFF2-40B4-BE49-F238E27FC236}">
                  <a16:creationId xmlns:a16="http://schemas.microsoft.com/office/drawing/2014/main" id="{3C013A6F-6A9C-4228-9B99-7999C4DAE03F}"/>
                </a:ext>
              </a:extLst>
            </p:cNvPr>
            <p:cNvSpPr txBox="1"/>
            <p:nvPr/>
          </p:nvSpPr>
          <p:spPr>
            <a:xfrm>
              <a:off x="14072" y="4961706"/>
              <a:ext cx="2196970" cy="369332"/>
            </a:xfrm>
            <a:prstGeom prst="rect">
              <a:avLst/>
            </a:prstGeom>
            <a:noFill/>
          </p:spPr>
          <p:txBody>
            <a:bodyPr wrap="square" lIns="0" rIns="0" rtlCol="0" anchor="t">
              <a:spAutoFit/>
            </a:bodyPr>
            <a:lstStyle/>
            <a:p>
              <a:r>
                <a:rPr lang="en-US" sz="900" b="1" noProof="1">
                  <a:solidFill>
                    <a:schemeClr val="accent6">
                      <a:lumMod val="50000"/>
                    </a:schemeClr>
                  </a:solidFill>
                </a:rPr>
                <a:t>Children will learn how to make </a:t>
              </a:r>
            </a:p>
            <a:p>
              <a:r>
                <a:rPr lang="en-US" sz="900" b="1" noProof="1">
                  <a:solidFill>
                    <a:schemeClr val="accent6">
                      <a:lumMod val="50000"/>
                    </a:schemeClr>
                  </a:solidFill>
                </a:rPr>
                <a:t>the right life choices for their health.</a:t>
              </a:r>
            </a:p>
          </p:txBody>
        </p:sp>
      </p:grpSp>
      <p:grpSp>
        <p:nvGrpSpPr>
          <p:cNvPr id="191" name="Group 190">
            <a:extLst>
              <a:ext uri="{FF2B5EF4-FFF2-40B4-BE49-F238E27FC236}">
                <a16:creationId xmlns:a16="http://schemas.microsoft.com/office/drawing/2014/main" id="{5BB72FD3-3687-4336-843A-89AEE549AEB3}"/>
              </a:ext>
            </a:extLst>
          </p:cNvPr>
          <p:cNvGrpSpPr/>
          <p:nvPr/>
        </p:nvGrpSpPr>
        <p:grpSpPr>
          <a:xfrm>
            <a:off x="4681606" y="2300394"/>
            <a:ext cx="1848862" cy="797960"/>
            <a:chOff x="-684607" y="4796031"/>
            <a:chExt cx="2967680" cy="844857"/>
          </a:xfrm>
        </p:grpSpPr>
        <p:sp>
          <p:nvSpPr>
            <p:cNvPr id="192" name="TextBox 191">
              <a:extLst>
                <a:ext uri="{FF2B5EF4-FFF2-40B4-BE49-F238E27FC236}">
                  <a16:creationId xmlns:a16="http://schemas.microsoft.com/office/drawing/2014/main" id="{1A073E00-6E75-4BE2-B37A-86A6B9FC1353}"/>
                </a:ext>
              </a:extLst>
            </p:cNvPr>
            <p:cNvSpPr txBox="1"/>
            <p:nvPr/>
          </p:nvSpPr>
          <p:spPr>
            <a:xfrm>
              <a:off x="-629246" y="4796031"/>
              <a:ext cx="2912319" cy="293279"/>
            </a:xfrm>
            <a:prstGeom prst="rect">
              <a:avLst/>
            </a:prstGeom>
            <a:noFill/>
          </p:spPr>
          <p:txBody>
            <a:bodyPr wrap="square" lIns="0" tIns="45720" rIns="0" bIns="45720" rtlCol="0" anchor="b">
              <a:spAutoFit/>
            </a:bodyPr>
            <a:lstStyle/>
            <a:p>
              <a:pPr algn="r"/>
              <a:r>
                <a:rPr lang="en-US" sz="1200" b="1" noProof="1"/>
                <a:t>Science: Health and Safety</a:t>
              </a:r>
            </a:p>
          </p:txBody>
        </p:sp>
        <p:sp>
          <p:nvSpPr>
            <p:cNvPr id="193" name="TextBox 192">
              <a:extLst>
                <a:ext uri="{FF2B5EF4-FFF2-40B4-BE49-F238E27FC236}">
                  <a16:creationId xmlns:a16="http://schemas.microsoft.com/office/drawing/2014/main" id="{046FBF97-7C28-4F3D-AC16-00274FCDD704}"/>
                </a:ext>
              </a:extLst>
            </p:cNvPr>
            <p:cNvSpPr txBox="1"/>
            <p:nvPr/>
          </p:nvSpPr>
          <p:spPr>
            <a:xfrm>
              <a:off x="-684607" y="5103211"/>
              <a:ext cx="2627145" cy="537677"/>
            </a:xfrm>
            <a:prstGeom prst="rect">
              <a:avLst/>
            </a:prstGeom>
            <a:noFill/>
          </p:spPr>
          <p:txBody>
            <a:bodyPr wrap="square" lIns="0" tIns="45720" rIns="0" bIns="45720" rtlCol="0" anchor="t">
              <a:spAutoFit/>
            </a:bodyPr>
            <a:lstStyle/>
            <a:p>
              <a:r>
                <a:rPr lang="en-US" sz="900" b="1" noProof="1">
                  <a:solidFill>
                    <a:schemeClr val="accent6">
                      <a:lumMod val="50000"/>
                    </a:schemeClr>
                  </a:solidFill>
                </a:rPr>
                <a:t>Students learn to keep safe, in the lab, at home and in the outside world.</a:t>
              </a:r>
            </a:p>
          </p:txBody>
        </p:sp>
      </p:grpSp>
      <p:pic>
        <p:nvPicPr>
          <p:cNvPr id="1032" name="Graphic 1031" descr="Flag">
            <a:extLst>
              <a:ext uri="{FF2B5EF4-FFF2-40B4-BE49-F238E27FC236}">
                <a16:creationId xmlns:a16="http://schemas.microsoft.com/office/drawing/2014/main" id="{4304BCDB-C95A-4676-BB9A-7452BA76A3D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93325" y="4566352"/>
            <a:ext cx="661312" cy="661312"/>
          </a:xfrm>
          <a:prstGeom prst="rect">
            <a:avLst/>
          </a:prstGeom>
        </p:spPr>
      </p:pic>
      <p:sp>
        <p:nvSpPr>
          <p:cNvPr id="131" name="Oval 130">
            <a:extLst>
              <a:ext uri="{FF2B5EF4-FFF2-40B4-BE49-F238E27FC236}">
                <a16:creationId xmlns:a16="http://schemas.microsoft.com/office/drawing/2014/main" id="{30FFFFFB-0F4A-4B9C-86BC-547C4CB5C474}"/>
              </a:ext>
            </a:extLst>
          </p:cNvPr>
          <p:cNvSpPr/>
          <p:nvPr/>
        </p:nvSpPr>
        <p:spPr>
          <a:xfrm>
            <a:off x="2803490" y="4838633"/>
            <a:ext cx="763571" cy="724138"/>
          </a:xfrm>
          <a:prstGeom prst="ellipse">
            <a:avLst/>
          </a:prstGeom>
          <a:solidFill>
            <a:schemeClr val="accent6">
              <a:lumMod val="60000"/>
              <a:lumOff val="40000"/>
            </a:schemeClr>
          </a:solidFill>
          <a:ln w="28575">
            <a:solidFill>
              <a:schemeClr val="bg1"/>
            </a:solidFill>
          </a:ln>
          <a:effectLst>
            <a:outerShdw blurRad="101600" dist="19050" dir="5400000" algn="ctr" rotWithShape="0">
              <a:srgbClr val="000000">
                <a:alpha val="63000"/>
              </a:srgb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b="1" dirty="0">
                <a:solidFill>
                  <a:schemeClr val="accent6">
                    <a:lumMod val="50000"/>
                  </a:schemeClr>
                </a:solidFill>
              </a:rPr>
              <a:t>Key Stage </a:t>
            </a:r>
            <a:r>
              <a:rPr lang="en-US" sz="1400" b="1" dirty="0">
                <a:solidFill>
                  <a:schemeClr val="accent6">
                    <a:lumMod val="50000"/>
                  </a:schemeClr>
                </a:solidFill>
              </a:rPr>
              <a:t>5</a:t>
            </a:r>
          </a:p>
        </p:txBody>
      </p:sp>
      <p:pic>
        <p:nvPicPr>
          <p:cNvPr id="4" name="Picture 3" descr="Download Science Free Download HQ PNG Image | FreePNGIm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150" y="606726"/>
            <a:ext cx="1450483" cy="515536"/>
          </a:xfrm>
          <a:prstGeom prst="rect">
            <a:avLst/>
          </a:prstGeom>
        </p:spPr>
      </p:pic>
      <p:pic>
        <p:nvPicPr>
          <p:cNvPr id="21" name="Picture 20" descr="Anatomy Figure Vector Clipart image - Free stock photo - Public Domain ..."/>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3174" y="710861"/>
            <a:ext cx="716624" cy="716624"/>
          </a:xfrm>
          <a:prstGeom prst="rect">
            <a:avLst/>
          </a:prstGeom>
        </p:spPr>
      </p:pic>
      <p:sp>
        <p:nvSpPr>
          <p:cNvPr id="132" name="TextBox 131">
            <a:extLst>
              <a:ext uri="{FF2B5EF4-FFF2-40B4-BE49-F238E27FC236}">
                <a16:creationId xmlns:a16="http://schemas.microsoft.com/office/drawing/2014/main" id="{98FD6D13-E92B-4156-8FA3-4E4A87C8C7CE}"/>
              </a:ext>
            </a:extLst>
          </p:cNvPr>
          <p:cNvSpPr txBox="1"/>
          <p:nvPr/>
        </p:nvSpPr>
        <p:spPr>
          <a:xfrm>
            <a:off x="6711841" y="2342673"/>
            <a:ext cx="2187443" cy="276999"/>
          </a:xfrm>
          <a:prstGeom prst="rect">
            <a:avLst/>
          </a:prstGeom>
          <a:noFill/>
        </p:spPr>
        <p:txBody>
          <a:bodyPr wrap="square" lIns="0" rIns="0" rtlCol="0" anchor="b">
            <a:spAutoFit/>
          </a:bodyPr>
          <a:lstStyle/>
          <a:p>
            <a:pPr algn="r"/>
            <a:r>
              <a:rPr lang="en-US" sz="1200" b="1" noProof="1">
                <a:solidFill>
                  <a:schemeClr val="accent6">
                    <a:lumMod val="50000"/>
                  </a:schemeClr>
                </a:solidFill>
              </a:rPr>
              <a:t>Scientific Enquiry </a:t>
            </a:r>
          </a:p>
        </p:txBody>
      </p:sp>
      <p:sp>
        <p:nvSpPr>
          <p:cNvPr id="133" name="TextBox 132">
            <a:extLst>
              <a:ext uri="{FF2B5EF4-FFF2-40B4-BE49-F238E27FC236}">
                <a16:creationId xmlns:a16="http://schemas.microsoft.com/office/drawing/2014/main" id="{4A493221-5636-45B1-ACF0-3C41B36D4002}"/>
              </a:ext>
            </a:extLst>
          </p:cNvPr>
          <p:cNvSpPr txBox="1"/>
          <p:nvPr/>
        </p:nvSpPr>
        <p:spPr>
          <a:xfrm>
            <a:off x="5686705" y="748502"/>
            <a:ext cx="1689838" cy="276999"/>
          </a:xfrm>
          <a:prstGeom prst="rect">
            <a:avLst/>
          </a:prstGeom>
          <a:noFill/>
        </p:spPr>
        <p:txBody>
          <a:bodyPr wrap="square" lIns="0" rIns="0" rtlCol="0" anchor="b">
            <a:spAutoFit/>
          </a:bodyPr>
          <a:lstStyle/>
          <a:p>
            <a:r>
              <a:rPr lang="en-US" sz="1200" b="1" noProof="1">
                <a:solidFill>
                  <a:schemeClr val="accent6">
                    <a:lumMod val="50000"/>
                  </a:schemeClr>
                </a:solidFill>
              </a:rPr>
              <a:t>Physics</a:t>
            </a:r>
          </a:p>
        </p:txBody>
      </p:sp>
      <p:sp>
        <p:nvSpPr>
          <p:cNvPr id="138" name="TextBox 137">
            <a:extLst>
              <a:ext uri="{FF2B5EF4-FFF2-40B4-BE49-F238E27FC236}">
                <a16:creationId xmlns:a16="http://schemas.microsoft.com/office/drawing/2014/main" id="{4A493221-5636-45B1-ACF0-3C41B36D4002}"/>
              </a:ext>
            </a:extLst>
          </p:cNvPr>
          <p:cNvSpPr txBox="1"/>
          <p:nvPr/>
        </p:nvSpPr>
        <p:spPr>
          <a:xfrm>
            <a:off x="7031532" y="1516308"/>
            <a:ext cx="1689838" cy="276999"/>
          </a:xfrm>
          <a:prstGeom prst="rect">
            <a:avLst/>
          </a:prstGeom>
          <a:noFill/>
        </p:spPr>
        <p:txBody>
          <a:bodyPr wrap="square" lIns="0" rIns="0" rtlCol="0" anchor="b">
            <a:spAutoFit/>
          </a:bodyPr>
          <a:lstStyle/>
          <a:p>
            <a:r>
              <a:rPr lang="en-US" sz="1200" b="1" noProof="1">
                <a:solidFill>
                  <a:schemeClr val="accent6">
                    <a:lumMod val="50000"/>
                  </a:schemeClr>
                </a:solidFill>
              </a:rPr>
              <a:t>Biology </a:t>
            </a:r>
          </a:p>
        </p:txBody>
      </p:sp>
      <p:pic>
        <p:nvPicPr>
          <p:cNvPr id="23" name="Picture 22" descr="Scientific Measurements – Be Prepared! Everything you should know for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28894" y="780557"/>
            <a:ext cx="678060" cy="459084"/>
          </a:xfrm>
          <a:prstGeom prst="rect">
            <a:avLst/>
          </a:prstGeom>
        </p:spPr>
      </p:pic>
      <p:sp>
        <p:nvSpPr>
          <p:cNvPr id="140" name="TextBox 139">
            <a:extLst>
              <a:ext uri="{FF2B5EF4-FFF2-40B4-BE49-F238E27FC236}">
                <a16:creationId xmlns:a16="http://schemas.microsoft.com/office/drawing/2014/main" id="{2D5DE0D9-CE5F-4552-B439-6A5FDD47AD94}"/>
              </a:ext>
            </a:extLst>
          </p:cNvPr>
          <p:cNvSpPr txBox="1"/>
          <p:nvPr/>
        </p:nvSpPr>
        <p:spPr>
          <a:xfrm>
            <a:off x="7142359" y="1734519"/>
            <a:ext cx="1943669" cy="507831"/>
          </a:xfrm>
          <a:prstGeom prst="rect">
            <a:avLst/>
          </a:prstGeom>
          <a:noFill/>
        </p:spPr>
        <p:txBody>
          <a:bodyPr wrap="square" lIns="0" rIns="0" rtlCol="0" anchor="t">
            <a:spAutoFit/>
          </a:bodyPr>
          <a:lstStyle/>
          <a:p>
            <a:r>
              <a:rPr lang="en-US" sz="900" b="1" noProof="1">
                <a:solidFill>
                  <a:schemeClr val="accent6">
                    <a:lumMod val="50000"/>
                  </a:schemeClr>
                </a:solidFill>
              </a:rPr>
              <a:t>Animals and Plants</a:t>
            </a:r>
          </a:p>
          <a:p>
            <a:r>
              <a:rPr lang="en-US" sz="900" b="1" noProof="1">
                <a:solidFill>
                  <a:schemeClr val="accent6">
                    <a:lumMod val="50000"/>
                  </a:schemeClr>
                </a:solidFill>
              </a:rPr>
              <a:t>Children will learn about their natural environment and how to care for it.</a:t>
            </a:r>
          </a:p>
        </p:txBody>
      </p:sp>
      <p:sp>
        <p:nvSpPr>
          <p:cNvPr id="115" name="TextBox 114">
            <a:extLst>
              <a:ext uri="{FF2B5EF4-FFF2-40B4-BE49-F238E27FC236}">
                <a16:creationId xmlns:a16="http://schemas.microsoft.com/office/drawing/2014/main" id="{2D5DE0D9-CE5F-4552-B439-6A5FDD47AD94}"/>
              </a:ext>
            </a:extLst>
          </p:cNvPr>
          <p:cNvSpPr txBox="1"/>
          <p:nvPr/>
        </p:nvSpPr>
        <p:spPr>
          <a:xfrm>
            <a:off x="5360193" y="866478"/>
            <a:ext cx="1439249" cy="646331"/>
          </a:xfrm>
          <a:prstGeom prst="rect">
            <a:avLst/>
          </a:prstGeom>
          <a:noFill/>
        </p:spPr>
        <p:txBody>
          <a:bodyPr wrap="square" lIns="0" rIns="0" rtlCol="0" anchor="t">
            <a:spAutoFit/>
          </a:bodyPr>
          <a:lstStyle/>
          <a:p>
            <a:r>
              <a:rPr lang="en-US" sz="900" b="1" noProof="1">
                <a:solidFill>
                  <a:srgbClr val="CC3399"/>
                </a:solidFill>
              </a:rPr>
              <a:t>Forces</a:t>
            </a:r>
          </a:p>
          <a:p>
            <a:r>
              <a:rPr lang="en-US" sz="900" b="1" noProof="1">
                <a:solidFill>
                  <a:srgbClr val="CC3399"/>
                </a:solidFill>
              </a:rPr>
              <a:t>Children will problem solve to link the laws of physics with everyday life.</a:t>
            </a:r>
          </a:p>
        </p:txBody>
      </p:sp>
      <p:sp>
        <p:nvSpPr>
          <p:cNvPr id="139" name="TextBox 138">
            <a:extLst>
              <a:ext uri="{FF2B5EF4-FFF2-40B4-BE49-F238E27FC236}">
                <a16:creationId xmlns:a16="http://schemas.microsoft.com/office/drawing/2014/main" id="{2D5DE0D9-CE5F-4552-B439-6A5FDD47AD94}"/>
              </a:ext>
            </a:extLst>
          </p:cNvPr>
          <p:cNvSpPr txBox="1"/>
          <p:nvPr/>
        </p:nvSpPr>
        <p:spPr>
          <a:xfrm>
            <a:off x="6955615" y="1072987"/>
            <a:ext cx="1943669" cy="507831"/>
          </a:xfrm>
          <a:prstGeom prst="rect">
            <a:avLst/>
          </a:prstGeom>
          <a:noFill/>
        </p:spPr>
        <p:txBody>
          <a:bodyPr wrap="square" lIns="0" tIns="45720" rIns="0" bIns="45720" rtlCol="0" anchor="t">
            <a:spAutoFit/>
          </a:bodyPr>
          <a:lstStyle/>
          <a:p>
            <a:r>
              <a:rPr lang="en-US" sz="900" b="1" noProof="1">
                <a:solidFill>
                  <a:schemeClr val="tx2"/>
                </a:solidFill>
              </a:rPr>
              <a:t>Materials</a:t>
            </a:r>
          </a:p>
          <a:p>
            <a:r>
              <a:rPr lang="en-US" sz="900" b="1" noProof="1">
                <a:solidFill>
                  <a:schemeClr val="tx2"/>
                </a:solidFill>
              </a:rPr>
              <a:t>Children will learn about varied materials and their practical uses. </a:t>
            </a:r>
            <a:endParaRPr lang="en-US" sz="900" b="1" noProof="1">
              <a:solidFill>
                <a:schemeClr val="tx2"/>
              </a:solidFill>
              <a:ea typeface="Calibri"/>
              <a:cs typeface="Calibri"/>
            </a:endParaRPr>
          </a:p>
        </p:txBody>
      </p:sp>
      <p:sp>
        <p:nvSpPr>
          <p:cNvPr id="117" name="TextBox 116">
            <a:extLst>
              <a:ext uri="{FF2B5EF4-FFF2-40B4-BE49-F238E27FC236}">
                <a16:creationId xmlns:a16="http://schemas.microsoft.com/office/drawing/2014/main" id="{98FD6D13-E92B-4156-8FA3-4E4A87C8C7CE}"/>
              </a:ext>
            </a:extLst>
          </p:cNvPr>
          <p:cNvSpPr txBox="1"/>
          <p:nvPr/>
        </p:nvSpPr>
        <p:spPr>
          <a:xfrm>
            <a:off x="6881695" y="3352986"/>
            <a:ext cx="2187443" cy="276999"/>
          </a:xfrm>
          <a:prstGeom prst="rect">
            <a:avLst/>
          </a:prstGeom>
          <a:noFill/>
        </p:spPr>
        <p:txBody>
          <a:bodyPr wrap="square" lIns="0" tIns="45720" rIns="0" bIns="45720" rtlCol="0" anchor="b">
            <a:spAutoFit/>
          </a:bodyPr>
          <a:lstStyle/>
          <a:p>
            <a:pPr algn="r"/>
            <a:r>
              <a:rPr lang="en-US" sz="1200" b="1" noProof="1">
                <a:solidFill>
                  <a:schemeClr val="accent6">
                    <a:lumMod val="50000"/>
                  </a:schemeClr>
                </a:solidFill>
              </a:rPr>
              <a:t>Specialist Equipment  </a:t>
            </a:r>
          </a:p>
        </p:txBody>
      </p:sp>
      <p:sp>
        <p:nvSpPr>
          <p:cNvPr id="155" name="TextBox 154">
            <a:extLst>
              <a:ext uri="{FF2B5EF4-FFF2-40B4-BE49-F238E27FC236}">
                <a16:creationId xmlns:a16="http://schemas.microsoft.com/office/drawing/2014/main" id="{3FDD2F0F-C74D-41F5-BBA2-8F11A72D10BE}"/>
              </a:ext>
            </a:extLst>
          </p:cNvPr>
          <p:cNvSpPr txBox="1"/>
          <p:nvPr/>
        </p:nvSpPr>
        <p:spPr>
          <a:xfrm>
            <a:off x="7455283" y="3649559"/>
            <a:ext cx="1562232" cy="369332"/>
          </a:xfrm>
          <a:prstGeom prst="rect">
            <a:avLst/>
          </a:prstGeom>
          <a:noFill/>
        </p:spPr>
        <p:txBody>
          <a:bodyPr wrap="square" lIns="0" tIns="45720" rIns="0" bIns="45720" rtlCol="0" anchor="t">
            <a:spAutoFit/>
          </a:bodyPr>
          <a:lstStyle/>
          <a:p>
            <a:r>
              <a:rPr lang="en-US" sz="900" b="1" noProof="1">
                <a:solidFill>
                  <a:schemeClr val="accent6">
                    <a:lumMod val="50000"/>
                  </a:schemeClr>
                </a:solidFill>
              </a:rPr>
              <a:t>Children will experience and use the specialist equipment safely.</a:t>
            </a:r>
          </a:p>
        </p:txBody>
      </p:sp>
      <p:sp>
        <p:nvSpPr>
          <p:cNvPr id="167" name="TextBox 166">
            <a:extLst>
              <a:ext uri="{FF2B5EF4-FFF2-40B4-BE49-F238E27FC236}">
                <a16:creationId xmlns:a16="http://schemas.microsoft.com/office/drawing/2014/main" id="{3FDD2F0F-C74D-41F5-BBA2-8F11A72D10BE}"/>
              </a:ext>
            </a:extLst>
          </p:cNvPr>
          <p:cNvSpPr txBox="1"/>
          <p:nvPr/>
        </p:nvSpPr>
        <p:spPr>
          <a:xfrm>
            <a:off x="6174498" y="4235654"/>
            <a:ext cx="2439740" cy="646331"/>
          </a:xfrm>
          <a:prstGeom prst="rect">
            <a:avLst/>
          </a:prstGeom>
          <a:noFill/>
        </p:spPr>
        <p:txBody>
          <a:bodyPr wrap="square" lIns="0" tIns="45720" rIns="0" bIns="45720" rtlCol="0" anchor="t">
            <a:spAutoFit/>
          </a:bodyPr>
          <a:lstStyle/>
          <a:p>
            <a:r>
              <a:rPr lang="en-US" sz="900" b="1" noProof="1">
                <a:solidFill>
                  <a:schemeClr val="accent6">
                    <a:lumMod val="50000"/>
                  </a:schemeClr>
                </a:solidFill>
              </a:rPr>
              <a:t>St Georges students will have the opportunity to participate in ‘</a:t>
            </a:r>
            <a:r>
              <a:rPr lang="en-GB" sz="900" b="1" dirty="0">
                <a:solidFill>
                  <a:schemeClr val="accent6">
                    <a:lumMod val="50000"/>
                  </a:schemeClr>
                </a:solidFill>
              </a:rPr>
              <a:t>The Eco-Schools programme’ this empowers young people to make a difference in their school, local community and beyond.</a:t>
            </a:r>
            <a:endParaRPr lang="en-US" sz="900" b="1" noProof="1">
              <a:solidFill>
                <a:schemeClr val="accent6">
                  <a:lumMod val="50000"/>
                </a:schemeClr>
              </a:solidFill>
            </a:endParaRPr>
          </a:p>
        </p:txBody>
      </p:sp>
      <p:sp>
        <p:nvSpPr>
          <p:cNvPr id="181" name="TextBox 180">
            <a:extLst>
              <a:ext uri="{FF2B5EF4-FFF2-40B4-BE49-F238E27FC236}">
                <a16:creationId xmlns:a16="http://schemas.microsoft.com/office/drawing/2014/main" id="{98FD6D13-E92B-4156-8FA3-4E4A87C8C7CE}"/>
              </a:ext>
            </a:extLst>
          </p:cNvPr>
          <p:cNvSpPr txBox="1"/>
          <p:nvPr/>
        </p:nvSpPr>
        <p:spPr>
          <a:xfrm>
            <a:off x="3504919" y="3987921"/>
            <a:ext cx="1395735" cy="276999"/>
          </a:xfrm>
          <a:prstGeom prst="rect">
            <a:avLst/>
          </a:prstGeom>
          <a:noFill/>
        </p:spPr>
        <p:txBody>
          <a:bodyPr wrap="square" lIns="0" rIns="0" rtlCol="0" anchor="b">
            <a:spAutoFit/>
          </a:bodyPr>
          <a:lstStyle/>
          <a:p>
            <a:pPr algn="r"/>
            <a:r>
              <a:rPr lang="en-US" sz="1200" b="1" noProof="1">
                <a:solidFill>
                  <a:schemeClr val="accent6">
                    <a:lumMod val="50000"/>
                  </a:schemeClr>
                </a:solidFill>
              </a:rPr>
              <a:t>STEM Careers  </a:t>
            </a:r>
          </a:p>
        </p:txBody>
      </p:sp>
      <p:sp>
        <p:nvSpPr>
          <p:cNvPr id="183" name="TextBox 182">
            <a:extLst>
              <a:ext uri="{FF2B5EF4-FFF2-40B4-BE49-F238E27FC236}">
                <a16:creationId xmlns:a16="http://schemas.microsoft.com/office/drawing/2014/main" id="{3FDD2F0F-C74D-41F5-BBA2-8F11A72D10BE}"/>
              </a:ext>
            </a:extLst>
          </p:cNvPr>
          <p:cNvSpPr txBox="1"/>
          <p:nvPr/>
        </p:nvSpPr>
        <p:spPr>
          <a:xfrm>
            <a:off x="3926142" y="4220640"/>
            <a:ext cx="1646255" cy="646331"/>
          </a:xfrm>
          <a:prstGeom prst="rect">
            <a:avLst/>
          </a:prstGeom>
          <a:noFill/>
        </p:spPr>
        <p:txBody>
          <a:bodyPr wrap="square" lIns="0" tIns="45720" rIns="0" bIns="45720" rtlCol="0" anchor="t">
            <a:spAutoFit/>
          </a:bodyPr>
          <a:lstStyle/>
          <a:p>
            <a:r>
              <a:rPr lang="en-US" sz="900" b="1" noProof="1">
                <a:solidFill>
                  <a:schemeClr val="accent6">
                    <a:lumMod val="50000"/>
                  </a:schemeClr>
                </a:solidFill>
              </a:rPr>
              <a:t>Children will have access to information on STEM careers. Talks, displays, posters, science festivals/days and during lessons.  </a:t>
            </a:r>
          </a:p>
        </p:txBody>
      </p:sp>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25312" y="4290147"/>
            <a:ext cx="560810" cy="266158"/>
          </a:xfrm>
          <a:prstGeom prst="rect">
            <a:avLst/>
          </a:prstGeom>
        </p:spPr>
      </p:pic>
      <p:sp>
        <p:nvSpPr>
          <p:cNvPr id="190" name="TextBox 189">
            <a:extLst>
              <a:ext uri="{FF2B5EF4-FFF2-40B4-BE49-F238E27FC236}">
                <a16:creationId xmlns:a16="http://schemas.microsoft.com/office/drawing/2014/main" id="{FB6FF8C4-7DCB-4405-BF44-A2511B41BB37}"/>
              </a:ext>
            </a:extLst>
          </p:cNvPr>
          <p:cNvSpPr txBox="1"/>
          <p:nvPr/>
        </p:nvSpPr>
        <p:spPr>
          <a:xfrm>
            <a:off x="695038" y="5711135"/>
            <a:ext cx="2204256" cy="276999"/>
          </a:xfrm>
          <a:prstGeom prst="rect">
            <a:avLst/>
          </a:prstGeom>
          <a:noFill/>
        </p:spPr>
        <p:txBody>
          <a:bodyPr wrap="square" lIns="0" tIns="45720" rIns="0" bIns="45720" rtlCol="0" anchor="b">
            <a:spAutoFit/>
          </a:bodyPr>
          <a:lstStyle/>
          <a:p>
            <a:r>
              <a:rPr lang="en-US" sz="1200" b="1" noProof="1">
                <a:solidFill>
                  <a:srgbClr val="000000"/>
                </a:solidFill>
                <a:ea typeface="Calibri"/>
                <a:cs typeface="Calibri"/>
              </a:rPr>
              <a:t>The Science Of Light and Sound </a:t>
            </a:r>
          </a:p>
        </p:txBody>
      </p:sp>
      <p:sp>
        <p:nvSpPr>
          <p:cNvPr id="195" name="TextBox 194">
            <a:extLst>
              <a:ext uri="{FF2B5EF4-FFF2-40B4-BE49-F238E27FC236}">
                <a16:creationId xmlns:a16="http://schemas.microsoft.com/office/drawing/2014/main" id="{3C013A6F-6A9C-4228-9B99-7999C4DAE03F}"/>
              </a:ext>
            </a:extLst>
          </p:cNvPr>
          <p:cNvSpPr txBox="1"/>
          <p:nvPr/>
        </p:nvSpPr>
        <p:spPr>
          <a:xfrm>
            <a:off x="674432" y="5989767"/>
            <a:ext cx="2094049" cy="507831"/>
          </a:xfrm>
          <a:prstGeom prst="rect">
            <a:avLst/>
          </a:prstGeom>
          <a:noFill/>
        </p:spPr>
        <p:txBody>
          <a:bodyPr wrap="square" lIns="0" tIns="45720" rIns="0" bIns="45720" rtlCol="0" anchor="t">
            <a:spAutoFit/>
          </a:bodyPr>
          <a:lstStyle/>
          <a:p>
            <a:r>
              <a:rPr lang="en-US" sz="900" b="1" noProof="1">
                <a:solidFill>
                  <a:schemeClr val="accent6">
                    <a:lumMod val="50000"/>
                  </a:schemeClr>
                </a:solidFill>
              </a:rPr>
              <a:t>Students will learn the basic science of light and sound and know how light can be used for communication purposes.</a:t>
            </a:r>
            <a:endParaRPr lang="en-US" sz="900" b="1" noProof="1">
              <a:solidFill>
                <a:schemeClr val="accent6">
                  <a:lumMod val="50000"/>
                </a:schemeClr>
              </a:solidFill>
              <a:ea typeface="Calibri"/>
              <a:cs typeface="Calibri"/>
            </a:endParaRPr>
          </a:p>
        </p:txBody>
      </p:sp>
      <p:sp>
        <p:nvSpPr>
          <p:cNvPr id="24" name="AutoShape 2" descr="What's the difference between bacteria and viruses? - Institute for  Molecular Bioscience - University of Queensla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p:cNvPicPr>
            <a:picLocks noChangeAspect="1"/>
          </p:cNvPicPr>
          <p:nvPr/>
        </p:nvPicPr>
        <p:blipFill>
          <a:blip r:embed="rId10"/>
          <a:stretch>
            <a:fillRect/>
          </a:stretch>
        </p:blipFill>
        <p:spPr>
          <a:xfrm>
            <a:off x="6811669" y="270634"/>
            <a:ext cx="572596" cy="540372"/>
          </a:xfrm>
          <a:prstGeom prst="rect">
            <a:avLst/>
          </a:prstGeom>
        </p:spPr>
      </p:pic>
      <p:pic>
        <p:nvPicPr>
          <p:cNvPr id="41" name="Picture 8" descr="Virus that causes COVID-19 puts a plug in cellular defenses | YaleNew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3321" y="3296289"/>
            <a:ext cx="1018365" cy="590306"/>
          </a:xfrm>
          <a:prstGeom prst="rect">
            <a:avLst/>
          </a:prstGeom>
          <a:noFill/>
          <a:extLst>
            <a:ext uri="{909E8E84-426E-40DD-AFC4-6F175D3DCCD1}">
              <a14:hiddenFill xmlns:a14="http://schemas.microsoft.com/office/drawing/2010/main">
                <a:solidFill>
                  <a:srgbClr val="FFFFFF"/>
                </a:solidFill>
              </a14:hiddenFill>
            </a:ext>
          </a:extLst>
        </p:spPr>
      </p:pic>
      <p:sp>
        <p:nvSpPr>
          <p:cNvPr id="97" name="TextBox 96">
            <a:extLst>
              <a:ext uri="{FF2B5EF4-FFF2-40B4-BE49-F238E27FC236}">
                <a16:creationId xmlns:a16="http://schemas.microsoft.com/office/drawing/2014/main" id="{2D5DE0D9-CE5F-4552-B439-6A5FDD47AD94}"/>
              </a:ext>
            </a:extLst>
          </p:cNvPr>
          <p:cNvSpPr txBox="1"/>
          <p:nvPr/>
        </p:nvSpPr>
        <p:spPr>
          <a:xfrm>
            <a:off x="5380182" y="104838"/>
            <a:ext cx="1447697" cy="230832"/>
          </a:xfrm>
          <a:prstGeom prst="rect">
            <a:avLst/>
          </a:prstGeom>
          <a:noFill/>
        </p:spPr>
        <p:txBody>
          <a:bodyPr wrap="square" lIns="0" tIns="45720" rIns="0" bIns="45720" rtlCol="0" anchor="t">
            <a:spAutoFit/>
          </a:bodyPr>
          <a:lstStyle/>
          <a:p>
            <a:r>
              <a:rPr lang="en-US" sz="900" b="1" noProof="1">
                <a:solidFill>
                  <a:schemeClr val="accent6">
                    <a:lumMod val="50000"/>
                  </a:schemeClr>
                </a:solidFill>
              </a:rPr>
              <a:t>                </a:t>
            </a:r>
            <a:endParaRPr lang="en-US" dirty="0">
              <a:solidFill>
                <a:schemeClr val="accent6">
                  <a:lumMod val="50000"/>
                </a:schemeClr>
              </a:solidFill>
            </a:endParaRPr>
          </a:p>
        </p:txBody>
      </p:sp>
      <p:sp>
        <p:nvSpPr>
          <p:cNvPr id="98" name="TextBox 97">
            <a:extLst>
              <a:ext uri="{FF2B5EF4-FFF2-40B4-BE49-F238E27FC236}">
                <a16:creationId xmlns:a16="http://schemas.microsoft.com/office/drawing/2014/main" id="{2D5DE0D9-CE5F-4552-B439-6A5FDD47AD94}"/>
              </a:ext>
            </a:extLst>
          </p:cNvPr>
          <p:cNvSpPr txBox="1"/>
          <p:nvPr/>
        </p:nvSpPr>
        <p:spPr>
          <a:xfrm>
            <a:off x="7487826" y="8841"/>
            <a:ext cx="1709788" cy="230832"/>
          </a:xfrm>
          <a:prstGeom prst="rect">
            <a:avLst/>
          </a:prstGeom>
          <a:noFill/>
        </p:spPr>
        <p:txBody>
          <a:bodyPr wrap="square" lIns="0" tIns="45720" rIns="0" bIns="45720" rtlCol="0" anchor="t">
            <a:spAutoFit/>
          </a:bodyPr>
          <a:lstStyle/>
          <a:p>
            <a:r>
              <a:rPr lang="en-US" sz="900" b="1" noProof="1">
                <a:solidFill>
                  <a:schemeClr val="accent6">
                    <a:lumMod val="50000"/>
                  </a:schemeClr>
                </a:solidFill>
              </a:rPr>
              <a:t> </a:t>
            </a:r>
          </a:p>
        </p:txBody>
      </p:sp>
      <p:sp>
        <p:nvSpPr>
          <p:cNvPr id="11" name="TextBox 10"/>
          <p:cNvSpPr txBox="1"/>
          <p:nvPr/>
        </p:nvSpPr>
        <p:spPr>
          <a:xfrm>
            <a:off x="6444100" y="-4201"/>
            <a:ext cx="1159035" cy="369332"/>
          </a:xfrm>
          <a:prstGeom prst="rect">
            <a:avLst/>
          </a:prstGeom>
          <a:noFill/>
        </p:spPr>
        <p:txBody>
          <a:bodyPr wrap="none" rtlCol="0">
            <a:spAutoFit/>
          </a:bodyPr>
          <a:lstStyle/>
          <a:p>
            <a:r>
              <a:rPr lang="en-GB" b="1" dirty="0">
                <a:solidFill>
                  <a:srgbClr val="FF6600"/>
                </a:solidFill>
              </a:rPr>
              <a:t>Sunflower</a:t>
            </a:r>
          </a:p>
        </p:txBody>
      </p:sp>
      <p:sp>
        <p:nvSpPr>
          <p:cNvPr id="35" name="TextBox 34">
            <a:extLst>
              <a:ext uri="{FF2B5EF4-FFF2-40B4-BE49-F238E27FC236}">
                <a16:creationId xmlns:a16="http://schemas.microsoft.com/office/drawing/2014/main" id="{51491A0B-8668-2DD3-59E3-261F7E56602A}"/>
              </a:ext>
            </a:extLst>
          </p:cNvPr>
          <p:cNvSpPr txBox="1"/>
          <p:nvPr/>
        </p:nvSpPr>
        <p:spPr>
          <a:xfrm>
            <a:off x="7730663" y="180224"/>
            <a:ext cx="120465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dirty="0">
                <a:ea typeface="Calibri"/>
                <a:cs typeface="Calibri"/>
              </a:rPr>
              <a:t>Sunflower access </a:t>
            </a:r>
            <a:r>
              <a:rPr lang="en-GB" sz="800">
                <a:ea typeface="Calibri"/>
                <a:cs typeface="Calibri"/>
              </a:rPr>
              <a:t>Immersive Science </a:t>
            </a:r>
            <a:r>
              <a:rPr lang="en-GB" sz="800" dirty="0">
                <a:ea typeface="Calibri"/>
                <a:cs typeface="Calibri"/>
              </a:rPr>
              <a:t>learning with a specialist teacher</a:t>
            </a:r>
          </a:p>
        </p:txBody>
      </p:sp>
      <p:sp>
        <p:nvSpPr>
          <p:cNvPr id="39" name="TextBox 38">
            <a:extLst>
              <a:ext uri="{FF2B5EF4-FFF2-40B4-BE49-F238E27FC236}">
                <a16:creationId xmlns:a16="http://schemas.microsoft.com/office/drawing/2014/main" id="{57F6A063-6B83-1E32-E890-82D4E9148BDD}"/>
              </a:ext>
            </a:extLst>
          </p:cNvPr>
          <p:cNvSpPr txBox="1"/>
          <p:nvPr/>
        </p:nvSpPr>
        <p:spPr>
          <a:xfrm>
            <a:off x="5444663" y="223356"/>
            <a:ext cx="120465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ea typeface="Calibri"/>
                <a:cs typeface="Calibri"/>
              </a:rPr>
              <a:t>Colour and Light, </a:t>
            </a:r>
            <a:r>
              <a:rPr lang="en-GB" sz="800">
                <a:ea typeface="Calibri"/>
                <a:cs typeface="Calibri"/>
              </a:rPr>
              <a:t>Communities</a:t>
            </a:r>
            <a:r>
              <a:rPr lang="en-GB" sz="800" dirty="0">
                <a:ea typeface="Calibri"/>
                <a:cs typeface="Calibri"/>
              </a:rPr>
              <a:t> and Culture, On the Move</a:t>
            </a:r>
            <a:endParaRPr lang="en-US" dirty="0"/>
          </a:p>
        </p:txBody>
      </p:sp>
      <p:pic>
        <p:nvPicPr>
          <p:cNvPr id="10" name="Picture 9" descr="A blue and green logo&#10;&#10;AI-generated content may be incorrect.">
            <a:extLst>
              <a:ext uri="{FF2B5EF4-FFF2-40B4-BE49-F238E27FC236}">
                <a16:creationId xmlns:a16="http://schemas.microsoft.com/office/drawing/2014/main" id="{407AD3BC-8F93-5C92-19CF-55B58AB64B8F}"/>
              </a:ext>
            </a:extLst>
          </p:cNvPr>
          <p:cNvPicPr>
            <a:picLocks noChangeAspect="1"/>
          </p:cNvPicPr>
          <p:nvPr/>
        </p:nvPicPr>
        <p:blipFill>
          <a:blip r:embed="rId12"/>
          <a:stretch>
            <a:fillRect/>
          </a:stretch>
        </p:blipFill>
        <p:spPr>
          <a:xfrm>
            <a:off x="6188537" y="3587608"/>
            <a:ext cx="1172541" cy="384498"/>
          </a:xfrm>
          <a:prstGeom prst="rect">
            <a:avLst/>
          </a:prstGeom>
        </p:spPr>
      </p:pic>
      <p:sp>
        <p:nvSpPr>
          <p:cNvPr id="15" name="TextBox 14">
            <a:extLst>
              <a:ext uri="{FF2B5EF4-FFF2-40B4-BE49-F238E27FC236}">
                <a16:creationId xmlns:a16="http://schemas.microsoft.com/office/drawing/2014/main" id="{7A78E7C1-0A17-0E41-5925-FFCA0EFB77EC}"/>
              </a:ext>
            </a:extLst>
          </p:cNvPr>
          <p:cNvSpPr txBox="1"/>
          <p:nvPr/>
        </p:nvSpPr>
        <p:spPr>
          <a:xfrm>
            <a:off x="419582" y="4774556"/>
            <a:ext cx="4572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ea typeface="Calibri"/>
                <a:cs typeface="Calibri"/>
              </a:rPr>
              <a:t>Working with </a:t>
            </a:r>
            <a:r>
              <a:rPr lang="en-GB" sz="1200" b="1">
                <a:ea typeface="Calibri"/>
                <a:cs typeface="Calibri"/>
              </a:rPr>
              <a:t>Electrical Circuits </a:t>
            </a:r>
            <a:r>
              <a:rPr lang="en-GB" sz="1100" b="1" dirty="0">
                <a:ea typeface="Calibri"/>
                <a:cs typeface="Calibri"/>
              </a:rPr>
              <a:t> </a:t>
            </a:r>
          </a:p>
          <a:p>
            <a:pPr algn="ctr"/>
            <a:endParaRPr lang="en-GB"/>
          </a:p>
        </p:txBody>
      </p:sp>
      <p:sp>
        <p:nvSpPr>
          <p:cNvPr id="18" name="TextBox 17">
            <a:extLst>
              <a:ext uri="{FF2B5EF4-FFF2-40B4-BE49-F238E27FC236}">
                <a16:creationId xmlns:a16="http://schemas.microsoft.com/office/drawing/2014/main" id="{1337DD9E-B1A6-81A8-7698-5005BA97F309}"/>
              </a:ext>
            </a:extLst>
          </p:cNvPr>
          <p:cNvSpPr txBox="1"/>
          <p:nvPr/>
        </p:nvSpPr>
        <p:spPr>
          <a:xfrm>
            <a:off x="512331" y="5022187"/>
            <a:ext cx="1774803" cy="369332"/>
          </a:xfrm>
          <a:prstGeom prst="rect">
            <a:avLst/>
          </a:prstGeom>
          <a:noFill/>
        </p:spPr>
        <p:txBody>
          <a:bodyPr wrap="square" lIns="0" tIns="45720" rIns="0" bIns="45720" rtlCol="0" anchor="t">
            <a:spAutoFit/>
          </a:bodyPr>
          <a:lstStyle/>
          <a:p>
            <a:pPr algn="just"/>
            <a:r>
              <a:rPr lang="en-US" sz="900" b="1" noProof="1">
                <a:solidFill>
                  <a:schemeClr val="accent6">
                    <a:lumMod val="50000"/>
                  </a:schemeClr>
                </a:solidFill>
                <a:ea typeface="Calibri"/>
                <a:cs typeface="Calibri"/>
              </a:rPr>
              <a:t>Students will learn the basic principles of electrical circuits. </a:t>
            </a:r>
          </a:p>
        </p:txBody>
      </p:sp>
    </p:spTree>
    <p:extLst>
      <p:ext uri="{BB962C8B-B14F-4D97-AF65-F5344CB8AC3E}">
        <p14:creationId xmlns:p14="http://schemas.microsoft.com/office/powerpoint/2010/main" val="2171223743"/>
      </p:ext>
    </p:extLst>
  </p:cSld>
  <p:clrMapOvr>
    <a:masterClrMapping/>
  </p:clrMapOvr>
</p:sld>
</file>

<file path=ppt/theme/theme1.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540dbd6-63c1-405e-b21f-3d4038146b2f" xsi:nil="true"/>
    <lcf76f155ced4ddcb4097134ff3c332f xmlns="dcf4fd31-2f9b-438a-bfd7-3e053feb8594">
      <Terms xmlns="http://schemas.microsoft.com/office/infopath/2007/PartnerControls"/>
    </lcf76f155ced4ddcb4097134ff3c332f>
    <_dlc_DocId xmlns="a540dbd6-63c1-405e-b21f-3d4038146b2f">UK7XRFSVNHM5-2120011387-157104</_dlc_DocId>
    <_dlc_DocIdUrl xmlns="a540dbd6-63c1-405e-b21f-3d4038146b2f">
      <Url>https://stgeorgesiow.sharepoint.com/sites/AdminSharedDocuments/_layouts/15/DocIdRedir.aspx?ID=UK7XRFSVNHM5-2120011387-157104</Url>
      <Description>UK7XRFSVNHM5-2120011387-157104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975DB190D2CA7B4E94A38DD18040FDBD" ma:contentTypeVersion="13" ma:contentTypeDescription="Create a new document." ma:contentTypeScope="" ma:versionID="5821d4963d68bbaf77850bc568e5dcd7">
  <xsd:schema xmlns:xsd="http://www.w3.org/2001/XMLSchema" xmlns:xs="http://www.w3.org/2001/XMLSchema" xmlns:p="http://schemas.microsoft.com/office/2006/metadata/properties" xmlns:ns2="a540dbd6-63c1-405e-b21f-3d4038146b2f" xmlns:ns3="dcf4fd31-2f9b-438a-bfd7-3e053feb8594" targetNamespace="http://schemas.microsoft.com/office/2006/metadata/properties" ma:root="true" ma:fieldsID="8c77323771a5c370c1e7fea082e38151" ns2:_="" ns3:_="">
    <xsd:import namespace="a540dbd6-63c1-405e-b21f-3d4038146b2f"/>
    <xsd:import namespace="dcf4fd31-2f9b-438a-bfd7-3e053feb859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BillingMetadata" minOccurs="0"/>
                <xsd:element ref="ns3:MediaServiceDateTaken" minOccurs="0"/>
                <xsd:element ref="ns3:MediaServiceGenerationTime" minOccurs="0"/>
                <xsd:element ref="ns3:MediaServiceEventHashCode" minOccurs="0"/>
                <xsd:element ref="ns3:MediaLengthInSeconds" minOccurs="0"/>
                <xsd:element ref="ns3:MediaServiceLocatio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0dbd6-63c1-405e-b21f-3d4038146b2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2" nillable="true" ma:displayName="Taxonomy Catch All Column" ma:hidden="true" ma:list="{f9375f1a-2a63-4e2e-8734-0da42db7ee7c}" ma:internalName="TaxCatchAll" ma:showField="CatchAllData" ma:web="a540dbd6-63c1-405e-b21f-3d4038146b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cf4fd31-2f9b-438a-bfd7-3e053feb859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a21da63-2948-41e7-953c-fedceede9a7c"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6C6B1-754A-4224-A4BF-61A498E05EB7}">
  <ds:schemaRefs>
    <ds:schemaRef ds:uri="http://schemas.microsoft.com/sharepoint/events"/>
  </ds:schemaRefs>
</ds:datastoreItem>
</file>

<file path=customXml/itemProps2.xml><?xml version="1.0" encoding="utf-8"?>
<ds:datastoreItem xmlns:ds="http://schemas.openxmlformats.org/officeDocument/2006/customXml" ds:itemID="{E38491EF-C530-4F90-A306-8487A05E883C}">
  <ds:schemaRefs>
    <ds:schemaRef ds:uri="http://schemas.microsoft.com/sharepoint/v3/contenttype/forms"/>
  </ds:schemaRefs>
</ds:datastoreItem>
</file>

<file path=customXml/itemProps3.xml><?xml version="1.0" encoding="utf-8"?>
<ds:datastoreItem xmlns:ds="http://schemas.openxmlformats.org/officeDocument/2006/customXml" ds:itemID="{A1BA1A19-ABCD-49AB-9369-AF78F70507EB}">
  <ds:schemaRefs>
    <ds:schemaRef ds:uri="http://schemas.microsoft.com/office/2006/metadata/properties"/>
    <ds:schemaRef ds:uri="http://schemas.microsoft.com/office/infopath/2007/PartnerControls"/>
    <ds:schemaRef ds:uri="267e4f37-ebda-42d0-9948-85a7633fb541"/>
    <ds:schemaRef ds:uri="3013d318-8fea-40f7-ab73-1a36134ececb"/>
    <ds:schemaRef ds:uri="http://schemas.microsoft.com/sharepoint/v4"/>
  </ds:schemaRefs>
</ds:datastoreItem>
</file>

<file path=customXml/itemProps4.xml><?xml version="1.0" encoding="utf-8"?>
<ds:datastoreItem xmlns:ds="http://schemas.openxmlformats.org/officeDocument/2006/customXml" ds:itemID="{1032770D-3B29-4F68-AA16-1E69B0CB61E8}"/>
</file>

<file path=docProps/app.xml><?xml version="1.0" encoding="utf-8"?>
<Properties xmlns="http://schemas.openxmlformats.org/officeDocument/2006/extended-properties" xmlns:vt="http://schemas.openxmlformats.org/officeDocument/2006/docPropsVTypes">
  <Template>TEMPLATE-PGO(16_9)</Template>
  <TotalTime>11574</TotalTime>
  <Words>395</Words>
  <Application>Microsoft Office PowerPoint</Application>
  <PresentationFormat>On-screen Show (4:3)</PresentationFormat>
  <Paragraphs>64</Paragraphs>
  <Slides>1</Slides>
  <Notes>1</Notes>
  <HiddenSlides>0</HiddenSlides>
  <MMClips>0</MMClips>
  <ScaleCrop>false</ScaleCrop>
  <HeadingPairs>
    <vt:vector size="4" baseType="variant">
      <vt:variant>
        <vt:lpstr>Theme</vt:lpstr>
      </vt:variant>
      <vt:variant>
        <vt:i4>3</vt:i4>
      </vt:variant>
      <vt:variant>
        <vt:lpstr>Slide Titles</vt:lpstr>
      </vt:variant>
      <vt:variant>
        <vt:i4>1</vt:i4>
      </vt:variant>
    </vt:vector>
  </HeadingPairs>
  <TitlesOfParts>
    <vt:vector size="4" baseType="lpstr">
      <vt:lpstr>Template PresentationGo</vt:lpstr>
      <vt:lpstr>Template PresentationGo Dark</vt:lpstr>
      <vt:lpstr>Custom Design</vt:lpstr>
      <vt:lpstr>     Progression in Science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Map Timeline</dc:title>
  <dc:creator>PresentationGO.com</dc:creator>
  <dc:description>© Copyright PresentationGO.com</dc:description>
  <cp:lastModifiedBy>Windows User</cp:lastModifiedBy>
  <cp:revision>172</cp:revision>
  <dcterms:created xsi:type="dcterms:W3CDTF">2014-11-26T05:14:11Z</dcterms:created>
  <dcterms:modified xsi:type="dcterms:W3CDTF">2026-05-14T11:24:30Z</dcterms:modified>
  <cp:category>Charts &amp; Diagrams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0x010100975DB190D2CA7B4E94A38DD18040FDBD</vt:lpwstr>
  </property>
  <property fmtid="{D5CDD505-2E9C-101B-9397-08002B2CF9AE}" pid="3" name="Order">
    <vt:r8>10000</vt:r8>
  </property>
  <property fmtid="{D5CDD505-2E9C-101B-9397-08002B2CF9AE}" pid="4" name="_dlc_DocIdItemGuid">
    <vt:lpwstr>da3a323e-2457-437a-93c3-fe5c2670d402</vt:lpwstr>
  </property>
  <property fmtid="{D5CDD505-2E9C-101B-9397-08002B2CF9AE}" pid="5" name="MediaServiceImageTags">
    <vt:lpwstr/>
  </property>
</Properties>
</file>