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5"/>
    <p:sldMasterId id="2147483703" r:id="rId6"/>
    <p:sldMasterId id="2147483692" r:id="rId7"/>
  </p:sldMasterIdLst>
  <p:notesMasterIdLst>
    <p:notesMasterId r:id="rId9"/>
  </p:notesMasterIdLst>
  <p:sldIdLst>
    <p:sldId id="35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95BC"/>
    <a:srgbClr val="00B09B"/>
    <a:srgbClr val="CC3399"/>
    <a:srgbClr val="2B323B"/>
    <a:srgbClr val="F0EEEF"/>
    <a:srgbClr val="DF361F"/>
    <a:srgbClr val="6C2B43"/>
    <a:srgbClr val="7B0051"/>
    <a:srgbClr val="063951"/>
    <a:srgbClr val="EB1E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971" autoAdjust="0"/>
    <p:restoredTop sz="93796" autoAdjust="0"/>
  </p:normalViewPr>
  <p:slideViewPr>
    <p:cSldViewPr snapToGrid="0" showGuides="1">
      <p:cViewPr varScale="1">
        <p:scale>
          <a:sx n="77" d="100"/>
          <a:sy n="77" d="100"/>
        </p:scale>
        <p:origin x="2131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0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58788"/>
          </a:xfrm>
          <a:prstGeom prst="rect">
            <a:avLst/>
          </a:prstGeom>
        </p:spPr>
        <p:txBody>
          <a:bodyPr vert="horz" lIns="91416" tIns="45708" rIns="91416" bIns="45708" rtlCol="0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58788"/>
          </a:xfrm>
          <a:prstGeom prst="rect">
            <a:avLst/>
          </a:prstGeom>
        </p:spPr>
        <p:txBody>
          <a:bodyPr vert="horz" lIns="91416" tIns="45708" rIns="91416" bIns="45708" rtlCol="0"/>
          <a:lstStyle>
            <a:lvl1pPr algn="r">
              <a:defRPr sz="1100"/>
            </a:lvl1pPr>
          </a:lstStyle>
          <a:p>
            <a:fld id="{3389243F-B1BB-4202-BD78-416ACA55517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0013" y="1141413"/>
            <a:ext cx="4117975" cy="3087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6" tIns="45708" rIns="91416" bIns="4570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1" y="4400551"/>
            <a:ext cx="5486400" cy="3600450"/>
          </a:xfrm>
          <a:prstGeom prst="rect">
            <a:avLst/>
          </a:prstGeom>
        </p:spPr>
        <p:txBody>
          <a:bodyPr vert="horz" lIns="91416" tIns="45708" rIns="91416" bIns="4570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685214"/>
            <a:ext cx="2971800" cy="458787"/>
          </a:xfrm>
          <a:prstGeom prst="rect">
            <a:avLst/>
          </a:prstGeom>
        </p:spPr>
        <p:txBody>
          <a:bodyPr vert="horz" lIns="91416" tIns="45708" rIns="91416" bIns="45708" rtlCol="0" anchor="b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4" y="8685214"/>
            <a:ext cx="2971800" cy="458787"/>
          </a:xfrm>
          <a:prstGeom prst="rect">
            <a:avLst/>
          </a:prstGeom>
        </p:spPr>
        <p:txBody>
          <a:bodyPr vert="horz" lIns="91416" tIns="45708" rIns="91416" bIns="45708" rtlCol="0" anchor="b"/>
          <a:lstStyle>
            <a:lvl1pPr algn="r">
              <a:defRPr sz="1100"/>
            </a:lvl1pPr>
          </a:lstStyle>
          <a:p>
            <a:fld id="{B68D2766-C49B-4C1A-9FEE-6F146754B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41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937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esentationgo.com/" TargetMode="External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9433981" y="1"/>
            <a:ext cx="1647523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r>
                <a:rPr lang="en-US" sz="1400">
                  <a:solidFill>
                    <a:schemeClr val="accent2">
                      <a:lumMod val="50000"/>
                    </a:schemeClr>
                  </a:solidFill>
                </a:rPr>
                <a:t>To insert your own icons*:</a:t>
              </a:r>
            </a:p>
            <a:p>
              <a:endParaRPr lang="en-US" sz="1400">
                <a:solidFill>
                  <a:schemeClr val="accent2">
                    <a:lumMod val="50000"/>
                  </a:schemeClr>
                </a:solidFill>
              </a:endParaRPr>
            </a:p>
            <a:p>
              <a:r>
                <a:rPr lang="en-US" sz="1400" b="1">
                  <a:solidFill>
                    <a:schemeClr val="accent2">
                      <a:lumMod val="50000"/>
                    </a:schemeClr>
                  </a:solidFill>
                </a:rPr>
                <a:t>Insert</a:t>
              </a:r>
              <a:r>
                <a:rPr lang="en-US" sz="1400">
                  <a:solidFill>
                    <a:schemeClr val="accent2">
                      <a:lumMod val="50000"/>
                    </a:schemeClr>
                  </a:solidFill>
                </a:rPr>
                <a:t> &gt;&gt; </a:t>
              </a:r>
              <a:r>
                <a:rPr lang="en-US" sz="1400" b="1">
                  <a:solidFill>
                    <a:schemeClr val="accent2">
                      <a:lumMod val="50000"/>
                    </a:schemeClr>
                  </a:solidFill>
                </a:rPr>
                <a:t>Icons</a:t>
              </a:r>
            </a:p>
            <a:p>
              <a:endParaRPr lang="en-US" sz="1400">
                <a:solidFill>
                  <a:schemeClr val="accent2">
                    <a:lumMod val="50000"/>
                  </a:schemeClr>
                </a:solidFill>
              </a:endParaRPr>
            </a:p>
            <a:p>
              <a:r>
                <a:rPr lang="en-US" sz="1200" i="1">
                  <a:solidFill>
                    <a:schemeClr val="accent2">
                      <a:lumMod val="50000"/>
                    </a:schemeClr>
                  </a:solidFill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F03BF9FD-DA0F-4739-9B69-0A2D712E7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8695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6331"/>
            <a:ext cx="78867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CF4C143-2DE4-4A59-9225-C44B17F8F99F}"/>
              </a:ext>
            </a:extLst>
          </p:cNvPr>
          <p:cNvGrpSpPr/>
          <p:nvPr userDrawn="1"/>
        </p:nvGrpSpPr>
        <p:grpSpPr>
          <a:xfrm>
            <a:off x="9433981" y="1"/>
            <a:ext cx="1647523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F35CDF3A-32A4-4944-8471-5618C2895CD6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r>
                <a:rPr lang="en-US" sz="1400">
                  <a:solidFill>
                    <a:schemeClr val="accent2">
                      <a:lumMod val="50000"/>
                    </a:schemeClr>
                  </a:solidFill>
                </a:rPr>
                <a:t>To insert your own icons*:</a:t>
              </a:r>
            </a:p>
            <a:p>
              <a:endParaRPr lang="en-US" sz="1400">
                <a:solidFill>
                  <a:schemeClr val="accent2">
                    <a:lumMod val="50000"/>
                  </a:schemeClr>
                </a:solidFill>
              </a:endParaRPr>
            </a:p>
            <a:p>
              <a:r>
                <a:rPr lang="en-US" sz="1400" b="1">
                  <a:solidFill>
                    <a:schemeClr val="accent2">
                      <a:lumMod val="50000"/>
                    </a:schemeClr>
                  </a:solidFill>
                </a:rPr>
                <a:t>Insert</a:t>
              </a:r>
              <a:r>
                <a:rPr lang="en-US" sz="1400">
                  <a:solidFill>
                    <a:schemeClr val="accent2">
                      <a:lumMod val="50000"/>
                    </a:schemeClr>
                  </a:solidFill>
                </a:rPr>
                <a:t> &gt;&gt; </a:t>
              </a:r>
              <a:r>
                <a:rPr lang="en-US" sz="1400" b="1">
                  <a:solidFill>
                    <a:schemeClr val="accent2">
                      <a:lumMod val="50000"/>
                    </a:schemeClr>
                  </a:solidFill>
                </a:rPr>
                <a:t>Icons</a:t>
              </a:r>
            </a:p>
            <a:p>
              <a:endParaRPr lang="en-US" sz="1400">
                <a:solidFill>
                  <a:schemeClr val="accent2">
                    <a:lumMod val="50000"/>
                  </a:schemeClr>
                </a:solidFill>
              </a:endParaRPr>
            </a:p>
            <a:p>
              <a:r>
                <a:rPr lang="en-US" sz="1200" i="1">
                  <a:solidFill>
                    <a:schemeClr val="accent2">
                      <a:lumMod val="50000"/>
                    </a:schemeClr>
                  </a:solidFill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C6B6273-908A-4447-8576-D3C5525455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08921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152955"/>
            <a:ext cx="9144000" cy="552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A5CD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hlinkClick r:id="rId2"/>
          </p:cNvPr>
          <p:cNvSpPr/>
          <p:nvPr userDrawn="1"/>
        </p:nvSpPr>
        <p:spPr>
          <a:xfrm>
            <a:off x="2048933" y="3071723"/>
            <a:ext cx="5046133" cy="714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 userDrawn="1"/>
        </p:nvSpPr>
        <p:spPr>
          <a:xfrm>
            <a:off x="2673959" y="5982900"/>
            <a:ext cx="379607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>
                <a:solidFill>
                  <a:srgbClr val="A5CD00"/>
                </a:solidFill>
              </a:rPr>
              <a:t>T</a:t>
            </a:r>
            <a:r>
              <a:rPr lang="en-US" baseline="0" dirty="0">
                <a:solidFill>
                  <a:srgbClr val="A5CD00"/>
                </a:solidFill>
              </a:rPr>
              <a:t>he free PowerPoint and Google Slides template library</a:t>
            </a:r>
            <a:endParaRPr lang="en-US" dirty="0">
              <a:solidFill>
                <a:srgbClr val="A5CD00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459936" y="2633133"/>
            <a:ext cx="2224135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effectLst/>
              </a:rPr>
              <a:t>Designed</a:t>
            </a:r>
            <a:r>
              <a:rPr lang="en-US" baseline="0">
                <a:solidFill>
                  <a:schemeClr val="bg1"/>
                </a:solidFill>
                <a:effectLst/>
              </a:rPr>
              <a:t> with         by</a:t>
            </a:r>
            <a:endParaRPr 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9" name="Freeform 290"/>
          <p:cNvSpPr/>
          <p:nvPr userDrawn="1"/>
        </p:nvSpPr>
        <p:spPr>
          <a:xfrm>
            <a:off x="4977441" y="2705803"/>
            <a:ext cx="261456" cy="223991"/>
          </a:xfrm>
          <a:custGeom>
            <a:avLst/>
            <a:gdLst/>
            <a:ahLst/>
            <a:cxnLst/>
            <a:rect l="l" t="t" r="r" b="b"/>
            <a:pathLst>
              <a:path w="504825" h="432707">
                <a:moveTo>
                  <a:pt x="134658" y="0"/>
                </a:moveTo>
                <a:cubicBezTo>
                  <a:pt x="146301" y="0"/>
                  <a:pt x="158180" y="2019"/>
                  <a:pt x="170294" y="6057"/>
                </a:cubicBezTo>
                <a:cubicBezTo>
                  <a:pt x="182407" y="10095"/>
                  <a:pt x="193676" y="15541"/>
                  <a:pt x="204099" y="22396"/>
                </a:cubicBezTo>
                <a:cubicBezTo>
                  <a:pt x="214522" y="29251"/>
                  <a:pt x="223490" y="35683"/>
                  <a:pt x="231002" y="41693"/>
                </a:cubicBezTo>
                <a:cubicBezTo>
                  <a:pt x="238514" y="47703"/>
                  <a:pt x="245652" y="54088"/>
                  <a:pt x="252412" y="60849"/>
                </a:cubicBezTo>
                <a:cubicBezTo>
                  <a:pt x="259174" y="54088"/>
                  <a:pt x="266310" y="47703"/>
                  <a:pt x="273823" y="41693"/>
                </a:cubicBezTo>
                <a:cubicBezTo>
                  <a:pt x="281334" y="35683"/>
                  <a:pt x="290303" y="29251"/>
                  <a:pt x="300726" y="22396"/>
                </a:cubicBezTo>
                <a:cubicBezTo>
                  <a:pt x="311149" y="15541"/>
                  <a:pt x="322417" y="10095"/>
                  <a:pt x="334531" y="6057"/>
                </a:cubicBezTo>
                <a:cubicBezTo>
                  <a:pt x="346645" y="2019"/>
                  <a:pt x="358524" y="0"/>
                  <a:pt x="370167" y="0"/>
                </a:cubicBezTo>
                <a:cubicBezTo>
                  <a:pt x="412236" y="0"/>
                  <a:pt x="445197" y="11644"/>
                  <a:pt x="469048" y="34932"/>
                </a:cubicBezTo>
                <a:cubicBezTo>
                  <a:pt x="492899" y="58220"/>
                  <a:pt x="504825" y="90523"/>
                  <a:pt x="504825" y="131840"/>
                </a:cubicBezTo>
                <a:cubicBezTo>
                  <a:pt x="504825" y="173346"/>
                  <a:pt x="483321" y="215602"/>
                  <a:pt x="440313" y="258610"/>
                </a:cubicBezTo>
                <a:lnTo>
                  <a:pt x="264807" y="427636"/>
                </a:lnTo>
                <a:cubicBezTo>
                  <a:pt x="261427" y="431017"/>
                  <a:pt x="257295" y="432707"/>
                  <a:pt x="252412" y="432707"/>
                </a:cubicBezTo>
                <a:cubicBezTo>
                  <a:pt x="247529" y="432707"/>
                  <a:pt x="243398" y="431017"/>
                  <a:pt x="240018" y="427636"/>
                </a:cubicBezTo>
                <a:lnTo>
                  <a:pt x="64230" y="258047"/>
                </a:lnTo>
                <a:cubicBezTo>
                  <a:pt x="62351" y="256544"/>
                  <a:pt x="59770" y="254103"/>
                  <a:pt x="56482" y="250722"/>
                </a:cubicBezTo>
                <a:cubicBezTo>
                  <a:pt x="53196" y="247342"/>
                  <a:pt x="47984" y="241191"/>
                  <a:pt x="40848" y="232270"/>
                </a:cubicBezTo>
                <a:cubicBezTo>
                  <a:pt x="33712" y="223349"/>
                  <a:pt x="27326" y="214194"/>
                  <a:pt x="21692" y="204803"/>
                </a:cubicBezTo>
                <a:cubicBezTo>
                  <a:pt x="16057" y="195413"/>
                  <a:pt x="11035" y="184051"/>
                  <a:pt x="6620" y="170717"/>
                </a:cubicBezTo>
                <a:cubicBezTo>
                  <a:pt x="2207" y="157382"/>
                  <a:pt x="0" y="144423"/>
                  <a:pt x="0" y="131840"/>
                </a:cubicBezTo>
                <a:cubicBezTo>
                  <a:pt x="0" y="90523"/>
                  <a:pt x="11926" y="58220"/>
                  <a:pt x="35777" y="34932"/>
                </a:cubicBezTo>
                <a:cubicBezTo>
                  <a:pt x="59629" y="11644"/>
                  <a:pt x="92588" y="0"/>
                  <a:pt x="134658" y="0"/>
                </a:cubicBezTo>
                <a:close/>
              </a:path>
            </a:pathLst>
          </a:custGeom>
          <a:solidFill>
            <a:srgbClr val="D900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2041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presentationgo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06332"/>
            <a:ext cx="78867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219200"/>
            <a:ext cx="78867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0"/>
            <a:ext cx="9144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91178" y="11643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88899" y="6959601"/>
            <a:ext cx="162576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4" tooltip="PresentationGo!"/>
              </a:rPr>
              <a:t>presentationgo.com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055134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06332"/>
            <a:ext cx="78867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219200"/>
            <a:ext cx="78867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0"/>
            <a:ext cx="9144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91178" y="11643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-88899" y="6959601"/>
            <a:ext cx="162576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3" tooltip="PresentationGo!"/>
              </a:rPr>
              <a:t>presentationgo.com</a:t>
            </a:r>
            <a:endParaRPr lang="en-US" sz="1100" dirty="0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30658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bg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23A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E942A-26CB-4FC8-A61F-ED7BAF06B75B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465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9935" y="5757737"/>
            <a:ext cx="926040" cy="7888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02" y="1094586"/>
            <a:ext cx="593792" cy="7415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0887" y="4003951"/>
            <a:ext cx="858315" cy="829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C2BFAE1-45D3-4B3B-81D2-0BF25FA84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594" y="88802"/>
            <a:ext cx="7808368" cy="739056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rgbClr val="00B09B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Progression in Food Tech &amp; Hospitality 26-27 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C2EA65C-CA1F-40C5-83BE-64F3E9AB33AA}"/>
              </a:ext>
            </a:extLst>
          </p:cNvPr>
          <p:cNvGrpSpPr/>
          <p:nvPr/>
        </p:nvGrpSpPr>
        <p:grpSpPr>
          <a:xfrm>
            <a:off x="1016458" y="1854196"/>
            <a:ext cx="6956510" cy="3382986"/>
            <a:chOff x="2249359" y="2305589"/>
            <a:chExt cx="7728733" cy="2834645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425DB897-F32F-412D-A261-6EC186631061}"/>
                </a:ext>
              </a:extLst>
            </p:cNvPr>
            <p:cNvGrpSpPr/>
            <p:nvPr/>
          </p:nvGrpSpPr>
          <p:grpSpPr>
            <a:xfrm>
              <a:off x="2249359" y="2305589"/>
              <a:ext cx="7728733" cy="2834645"/>
              <a:chOff x="1475820" y="2305589"/>
              <a:chExt cx="7728733" cy="2834645"/>
            </a:xfrm>
          </p:grpSpPr>
          <p:sp>
            <p:nvSpPr>
              <p:cNvPr id="7" name="Arc 6">
                <a:extLst>
                  <a:ext uri="{FF2B5EF4-FFF2-40B4-BE49-F238E27FC236}">
                    <a16:creationId xmlns:a16="http://schemas.microsoft.com/office/drawing/2014/main" id="{BA91558A-868E-4BAB-A985-3853974396E1}"/>
                  </a:ext>
                </a:extLst>
              </p:cNvPr>
              <p:cNvSpPr/>
              <p:nvPr/>
            </p:nvSpPr>
            <p:spPr>
              <a:xfrm>
                <a:off x="6186325" y="2305594"/>
                <a:ext cx="1417320" cy="1417320"/>
              </a:xfrm>
              <a:prstGeom prst="arc">
                <a:avLst>
                  <a:gd name="adj1" fmla="val 16211550"/>
                  <a:gd name="adj2" fmla="val 5391112"/>
                </a:avLst>
              </a:prstGeom>
              <a:ln w="6350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350">
                  <a:solidFill>
                    <a:schemeClr val="accent6">
                      <a:lumMod val="50000"/>
                    </a:schemeClr>
                  </a:solidFill>
                </a:endParaRPr>
              </a:p>
            </p:txBody>
          </p:sp>
          <p:sp>
            <p:nvSpPr>
              <p:cNvPr id="38" name="Arc 37">
                <a:extLst>
                  <a:ext uri="{FF2B5EF4-FFF2-40B4-BE49-F238E27FC236}">
                    <a16:creationId xmlns:a16="http://schemas.microsoft.com/office/drawing/2014/main" id="{4E7EC504-D364-49F4-9BCD-39BD9340E988}"/>
                  </a:ext>
                </a:extLst>
              </p:cNvPr>
              <p:cNvSpPr/>
              <p:nvPr/>
            </p:nvSpPr>
            <p:spPr>
              <a:xfrm rot="10800000">
                <a:off x="3011873" y="3722914"/>
                <a:ext cx="1417320" cy="1417320"/>
              </a:xfrm>
              <a:prstGeom prst="arc">
                <a:avLst>
                  <a:gd name="adj1" fmla="val 16211550"/>
                  <a:gd name="adj2" fmla="val 5391112"/>
                </a:avLst>
              </a:prstGeom>
              <a:ln w="6350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350">
                  <a:solidFill>
                    <a:schemeClr val="accent6">
                      <a:lumMod val="50000"/>
                    </a:schemeClr>
                  </a:solidFill>
                </a:endParaRPr>
              </a:p>
            </p:txBody>
          </p: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ECB72E78-9188-4053-B2B2-F2FB7A71931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85084" y="3722912"/>
                <a:ext cx="3245350" cy="4"/>
              </a:xfrm>
              <a:prstGeom prst="line">
                <a:avLst/>
              </a:prstGeom>
              <a:ln w="6350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94E57699-59F1-4F0D-827E-E23691CF6BD8}"/>
                  </a:ext>
                </a:extLst>
              </p:cNvPr>
              <p:cNvCxnSpPr>
                <a:cxnSpLocks/>
                <a:stCxn id="38" idx="0"/>
              </p:cNvCxnSpPr>
              <p:nvPr/>
            </p:nvCxnSpPr>
            <p:spPr>
              <a:xfrm>
                <a:off x="3718153" y="5140230"/>
                <a:ext cx="5486400" cy="0"/>
              </a:xfrm>
              <a:prstGeom prst="line">
                <a:avLst/>
              </a:prstGeom>
              <a:ln w="635000" cap="rnd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id="{570A1428-84CC-41EE-A06C-C0EFD78BCB89}"/>
                  </a:ext>
                </a:extLst>
              </p:cNvPr>
              <p:cNvCxnSpPr/>
              <p:nvPr/>
            </p:nvCxnSpPr>
            <p:spPr>
              <a:xfrm>
                <a:off x="1475820" y="2305589"/>
                <a:ext cx="5486400" cy="4"/>
              </a:xfrm>
              <a:prstGeom prst="line">
                <a:avLst/>
              </a:prstGeom>
              <a:ln w="635000" cap="rnd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9F295EA6-9373-4E6A-971B-1D1A52E16064}"/>
                </a:ext>
              </a:extLst>
            </p:cNvPr>
            <p:cNvGrpSpPr/>
            <p:nvPr/>
          </p:nvGrpSpPr>
          <p:grpSpPr>
            <a:xfrm>
              <a:off x="2249359" y="2305589"/>
              <a:ext cx="7646957" cy="2834645"/>
              <a:chOff x="1475820" y="2305589"/>
              <a:chExt cx="7646957" cy="2834645"/>
            </a:xfrm>
          </p:grpSpPr>
          <p:sp>
            <p:nvSpPr>
              <p:cNvPr id="28" name="Arc 27">
                <a:extLst>
                  <a:ext uri="{FF2B5EF4-FFF2-40B4-BE49-F238E27FC236}">
                    <a16:creationId xmlns:a16="http://schemas.microsoft.com/office/drawing/2014/main" id="{F2E49456-4956-4891-9EE2-EE4551A71AFA}"/>
                  </a:ext>
                </a:extLst>
              </p:cNvPr>
              <p:cNvSpPr/>
              <p:nvPr/>
            </p:nvSpPr>
            <p:spPr>
              <a:xfrm>
                <a:off x="6186325" y="2305594"/>
                <a:ext cx="1417320" cy="1417320"/>
              </a:xfrm>
              <a:prstGeom prst="arc">
                <a:avLst>
                  <a:gd name="adj1" fmla="val 16211550"/>
                  <a:gd name="adj2" fmla="val 5391112"/>
                </a:avLst>
              </a:prstGeom>
              <a:ln w="4762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350">
                  <a:solidFill>
                    <a:schemeClr val="accent6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9" name="Arc 28">
                <a:extLst>
                  <a:ext uri="{FF2B5EF4-FFF2-40B4-BE49-F238E27FC236}">
                    <a16:creationId xmlns:a16="http://schemas.microsoft.com/office/drawing/2014/main" id="{CCD3104B-4EC0-4732-976B-E61B97F1EEDD}"/>
                  </a:ext>
                </a:extLst>
              </p:cNvPr>
              <p:cNvSpPr/>
              <p:nvPr/>
            </p:nvSpPr>
            <p:spPr>
              <a:xfrm rot="10800000">
                <a:off x="2930098" y="3722914"/>
                <a:ext cx="1417320" cy="1417320"/>
              </a:xfrm>
              <a:prstGeom prst="arc">
                <a:avLst>
                  <a:gd name="adj1" fmla="val 16211550"/>
                  <a:gd name="adj2" fmla="val 5391112"/>
                </a:avLst>
              </a:prstGeom>
              <a:ln w="4762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350">
                  <a:solidFill>
                    <a:schemeClr val="accent6">
                      <a:lumMod val="50000"/>
                    </a:schemeClr>
                  </a:solidFill>
                </a:endParaRPr>
              </a:p>
            </p:txBody>
          </p: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C2655F35-FEEA-48D3-8653-958B1F07682E}"/>
                  </a:ext>
                </a:extLst>
              </p:cNvPr>
              <p:cNvCxnSpPr>
                <a:cxnSpLocks/>
                <a:endCxn id="28" idx="2"/>
              </p:cNvCxnSpPr>
              <p:nvPr/>
            </p:nvCxnSpPr>
            <p:spPr>
              <a:xfrm flipV="1">
                <a:off x="3685084" y="3722912"/>
                <a:ext cx="3211733" cy="7"/>
              </a:xfrm>
              <a:prstGeom prst="line">
                <a:avLst/>
              </a:prstGeom>
              <a:ln w="4762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D66702A1-B247-4A57-80A9-A8B943239AC6}"/>
                  </a:ext>
                </a:extLst>
              </p:cNvPr>
              <p:cNvCxnSpPr>
                <a:cxnSpLocks/>
                <a:stCxn id="38" idx="0"/>
              </p:cNvCxnSpPr>
              <p:nvPr/>
            </p:nvCxnSpPr>
            <p:spPr>
              <a:xfrm>
                <a:off x="3718153" y="5140230"/>
                <a:ext cx="5404624" cy="0"/>
              </a:xfrm>
              <a:prstGeom prst="line">
                <a:avLst/>
              </a:prstGeom>
              <a:ln w="4762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513FD9F-1DD5-41DA-8405-8E73E998EF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75820" y="2305589"/>
                <a:ext cx="5306914" cy="0"/>
              </a:xfrm>
              <a:prstGeom prst="line">
                <a:avLst/>
              </a:prstGeom>
              <a:ln w="4762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6" name="Oval 35">
            <a:extLst>
              <a:ext uri="{FF2B5EF4-FFF2-40B4-BE49-F238E27FC236}">
                <a16:creationId xmlns:a16="http://schemas.microsoft.com/office/drawing/2014/main" id="{53C6E333-DC08-412B-85B1-0B37F47ED578}"/>
              </a:ext>
            </a:extLst>
          </p:cNvPr>
          <p:cNvSpPr/>
          <p:nvPr/>
        </p:nvSpPr>
        <p:spPr>
          <a:xfrm>
            <a:off x="2001327" y="1502002"/>
            <a:ext cx="763571" cy="763571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 w="28575">
            <a:solidFill>
              <a:srgbClr val="CC3399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Year 7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E512246-2643-4F76-B534-1711CA5DDB29}"/>
              </a:ext>
            </a:extLst>
          </p:cNvPr>
          <p:cNvSpPr/>
          <p:nvPr/>
        </p:nvSpPr>
        <p:spPr>
          <a:xfrm>
            <a:off x="3396613" y="1493997"/>
            <a:ext cx="763571" cy="763571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 w="38100">
            <a:solidFill>
              <a:srgbClr val="CC3399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Year 8</a:t>
            </a:r>
          </a:p>
        </p:txBody>
      </p:sp>
      <p:sp>
        <p:nvSpPr>
          <p:cNvPr id="89" name="Arc 88">
            <a:extLst>
              <a:ext uri="{FF2B5EF4-FFF2-40B4-BE49-F238E27FC236}">
                <a16:creationId xmlns:a16="http://schemas.microsoft.com/office/drawing/2014/main" id="{9ED5088A-9F28-4B05-8020-8D5FE0968BD2}"/>
              </a:ext>
            </a:extLst>
          </p:cNvPr>
          <p:cNvSpPr/>
          <p:nvPr/>
        </p:nvSpPr>
        <p:spPr>
          <a:xfrm rot="10800000">
            <a:off x="2809068" y="3964673"/>
            <a:ext cx="442438" cy="838179"/>
          </a:xfrm>
          <a:prstGeom prst="arc">
            <a:avLst>
              <a:gd name="adj1" fmla="val 16211550"/>
              <a:gd name="adj2" fmla="val 5391112"/>
            </a:avLst>
          </a:prstGeom>
          <a:ln w="22225">
            <a:solidFill>
              <a:srgbClr val="CC3399"/>
            </a:solidFill>
            <a:prstDash val="sysDash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0" name="Arc 89">
            <a:extLst>
              <a:ext uri="{FF2B5EF4-FFF2-40B4-BE49-F238E27FC236}">
                <a16:creationId xmlns:a16="http://schemas.microsoft.com/office/drawing/2014/main" id="{4E010217-4374-4F88-89CA-F8F336E6FB11}"/>
              </a:ext>
            </a:extLst>
          </p:cNvPr>
          <p:cNvSpPr/>
          <p:nvPr/>
        </p:nvSpPr>
        <p:spPr>
          <a:xfrm>
            <a:off x="5630082" y="2290039"/>
            <a:ext cx="465999" cy="767976"/>
          </a:xfrm>
          <a:prstGeom prst="arc">
            <a:avLst>
              <a:gd name="adj1" fmla="val 15955398"/>
              <a:gd name="adj2" fmla="val 5391112"/>
            </a:avLst>
          </a:prstGeom>
          <a:ln w="22225">
            <a:solidFill>
              <a:srgbClr val="CC3399"/>
            </a:solidFill>
            <a:prstDash val="sys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AC8433A8-79C4-45BA-A932-25675C38CA10}"/>
              </a:ext>
            </a:extLst>
          </p:cNvPr>
          <p:cNvCxnSpPr/>
          <p:nvPr/>
        </p:nvCxnSpPr>
        <p:spPr>
          <a:xfrm>
            <a:off x="3978267" y="2330126"/>
            <a:ext cx="1190951" cy="0"/>
          </a:xfrm>
          <a:prstGeom prst="straightConnector1">
            <a:avLst/>
          </a:prstGeom>
          <a:ln w="22225">
            <a:solidFill>
              <a:srgbClr val="CC3399"/>
            </a:solidFill>
            <a:prstDash val="sys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FF782D6B-B11D-4440-8E80-207C3E434648}"/>
              </a:ext>
            </a:extLst>
          </p:cNvPr>
          <p:cNvCxnSpPr/>
          <p:nvPr/>
        </p:nvCxnSpPr>
        <p:spPr>
          <a:xfrm>
            <a:off x="5380182" y="5660865"/>
            <a:ext cx="1190951" cy="0"/>
          </a:xfrm>
          <a:prstGeom prst="straightConnector1">
            <a:avLst/>
          </a:prstGeom>
          <a:ln w="22225">
            <a:solidFill>
              <a:srgbClr val="CC3399"/>
            </a:solidFill>
            <a:prstDash val="sys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Arrow Connector 110">
            <a:extLst>
              <a:ext uri="{FF2B5EF4-FFF2-40B4-BE49-F238E27FC236}">
                <a16:creationId xmlns:a16="http://schemas.microsoft.com/office/drawing/2014/main" id="{B6377E5F-7FCE-4BD5-BF88-2A5DB306AA11}"/>
              </a:ext>
            </a:extLst>
          </p:cNvPr>
          <p:cNvCxnSpPr/>
          <p:nvPr/>
        </p:nvCxnSpPr>
        <p:spPr>
          <a:xfrm>
            <a:off x="2391462" y="2343207"/>
            <a:ext cx="1190951" cy="0"/>
          </a:xfrm>
          <a:prstGeom prst="straightConnector1">
            <a:avLst/>
          </a:prstGeom>
          <a:ln w="22225">
            <a:solidFill>
              <a:srgbClr val="CC3399"/>
            </a:solidFill>
            <a:prstDash val="sys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TextBox 129">
            <a:extLst>
              <a:ext uri="{FF2B5EF4-FFF2-40B4-BE49-F238E27FC236}">
                <a16:creationId xmlns:a16="http://schemas.microsoft.com/office/drawing/2014/main" id="{A992CAE4-9A2E-45BE-908D-0662D55163BB}"/>
              </a:ext>
            </a:extLst>
          </p:cNvPr>
          <p:cNvSpPr txBox="1"/>
          <p:nvPr/>
        </p:nvSpPr>
        <p:spPr>
          <a:xfrm>
            <a:off x="7421115" y="3401424"/>
            <a:ext cx="1302866" cy="230832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just"/>
            <a:endParaRPr lang="en-US" sz="900" b="1" noProof="1">
              <a:solidFill>
                <a:schemeClr val="accent6">
                  <a:lumMod val="50000"/>
                </a:schemeClr>
              </a:solidFill>
            </a:endParaRPr>
          </a:p>
        </p:txBody>
      </p: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41EA6913-B998-4002-9A4C-BCE19012B169}"/>
              </a:ext>
            </a:extLst>
          </p:cNvPr>
          <p:cNvGrpSpPr/>
          <p:nvPr/>
        </p:nvGrpSpPr>
        <p:grpSpPr>
          <a:xfrm>
            <a:off x="2108677" y="7936902"/>
            <a:ext cx="302071" cy="45719"/>
            <a:chOff x="249702" y="4880489"/>
            <a:chExt cx="2202816" cy="635622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0C4B09A8-30AD-437D-BE06-8C120A3B7690}"/>
                </a:ext>
              </a:extLst>
            </p:cNvPr>
            <p:cNvSpPr txBox="1"/>
            <p:nvPr/>
          </p:nvSpPr>
          <p:spPr>
            <a:xfrm>
              <a:off x="249702" y="4880489"/>
              <a:ext cx="2202816" cy="27699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endParaRPr lang="en-US" sz="1200" b="1" noProof="1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B3577A44-C76D-4084-8024-42ADB87D7E83}"/>
                </a:ext>
              </a:extLst>
            </p:cNvPr>
            <p:cNvSpPr txBox="1"/>
            <p:nvPr/>
          </p:nvSpPr>
          <p:spPr>
            <a:xfrm>
              <a:off x="255549" y="5285279"/>
              <a:ext cx="2196969" cy="230832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en-US" sz="900" b="1" noProof="1">
                  <a:solidFill>
                    <a:schemeClr val="accent6">
                      <a:lumMod val="50000"/>
                    </a:schemeClr>
                  </a:solidFill>
                </a:rPr>
                <a:t>  </a:t>
              </a:r>
            </a:p>
          </p:txBody>
        </p:sp>
      </p:grpSp>
      <p:sp>
        <p:nvSpPr>
          <p:cNvPr id="153" name="Oval 152">
            <a:extLst>
              <a:ext uri="{FF2B5EF4-FFF2-40B4-BE49-F238E27FC236}">
                <a16:creationId xmlns:a16="http://schemas.microsoft.com/office/drawing/2014/main" id="{30FFFFFB-0F4A-4B9C-86BC-547C4CB5C474}"/>
              </a:ext>
            </a:extLst>
          </p:cNvPr>
          <p:cNvSpPr/>
          <p:nvPr/>
        </p:nvSpPr>
        <p:spPr>
          <a:xfrm>
            <a:off x="6155886" y="2333877"/>
            <a:ext cx="763571" cy="724138"/>
          </a:xfrm>
          <a:prstGeom prst="ellipse">
            <a:avLst/>
          </a:prstGeom>
          <a:solidFill>
            <a:srgbClr val="00B09B"/>
          </a:solidFill>
          <a:ln w="28575">
            <a:solidFill>
              <a:schemeClr val="bg1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Key Stage </a:t>
            </a:r>
            <a:r>
              <a:rPr lang="en-US" sz="14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38FC289F-1447-4DB1-9370-8242E1409731}"/>
              </a:ext>
            </a:extLst>
          </p:cNvPr>
          <p:cNvSpPr/>
          <p:nvPr/>
        </p:nvSpPr>
        <p:spPr>
          <a:xfrm>
            <a:off x="639560" y="1512252"/>
            <a:ext cx="763571" cy="724138"/>
          </a:xfrm>
          <a:prstGeom prst="ellipse">
            <a:avLst/>
          </a:prstGeom>
          <a:solidFill>
            <a:srgbClr val="00B09B"/>
          </a:solidFill>
          <a:ln w="28575">
            <a:solidFill>
              <a:schemeClr val="bg1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Key Stage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3 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31FC38A0-7EA1-4744-8914-1ACEB3268CC0}"/>
              </a:ext>
            </a:extLst>
          </p:cNvPr>
          <p:cNvSpPr txBox="1"/>
          <p:nvPr/>
        </p:nvSpPr>
        <p:spPr>
          <a:xfrm>
            <a:off x="8513847" y="2558611"/>
            <a:ext cx="2689359" cy="230832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just"/>
            <a:endParaRPr lang="en-US" sz="900" b="1" noProof="1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32" name="Graphic 1031" descr="Flag">
            <a:extLst>
              <a:ext uri="{FF2B5EF4-FFF2-40B4-BE49-F238E27FC236}">
                <a16:creationId xmlns:a16="http://schemas.microsoft.com/office/drawing/2014/main" id="{4304BCDB-C95A-4676-BB9A-7452BA76A3D2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671143">
            <a:off x="8053608" y="4860715"/>
            <a:ext cx="661312" cy="661312"/>
          </a:xfrm>
          <a:prstGeom prst="rect">
            <a:avLst/>
          </a:prstGeom>
        </p:spPr>
      </p:pic>
      <p:sp>
        <p:nvSpPr>
          <p:cNvPr id="131" name="Oval 130">
            <a:extLst>
              <a:ext uri="{FF2B5EF4-FFF2-40B4-BE49-F238E27FC236}">
                <a16:creationId xmlns:a16="http://schemas.microsoft.com/office/drawing/2014/main" id="{30FFFFFB-0F4A-4B9C-86BC-547C4CB5C474}"/>
              </a:ext>
            </a:extLst>
          </p:cNvPr>
          <p:cNvSpPr/>
          <p:nvPr/>
        </p:nvSpPr>
        <p:spPr>
          <a:xfrm>
            <a:off x="1971892" y="4086087"/>
            <a:ext cx="763571" cy="724138"/>
          </a:xfrm>
          <a:prstGeom prst="ellipse">
            <a:avLst/>
          </a:prstGeom>
          <a:solidFill>
            <a:srgbClr val="00B09B"/>
          </a:solidFill>
          <a:ln w="28575">
            <a:solidFill>
              <a:schemeClr val="bg1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Key Stage </a:t>
            </a:r>
            <a:r>
              <a:rPr lang="en-US" sz="14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2D5DE0D9-CE5F-4552-B439-6A5FDD47AD94}"/>
              </a:ext>
            </a:extLst>
          </p:cNvPr>
          <p:cNvSpPr txBox="1"/>
          <p:nvPr/>
        </p:nvSpPr>
        <p:spPr>
          <a:xfrm>
            <a:off x="121952" y="2514543"/>
            <a:ext cx="1913123" cy="1231106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ctr"/>
            <a:r>
              <a:rPr lang="en-GB" sz="1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Sunflower</a:t>
            </a:r>
          </a:p>
          <a:p>
            <a:pPr algn="ctr"/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Experiencing and exploring a range of foods through immersive learning.</a:t>
            </a:r>
          </a:p>
          <a:p>
            <a:pPr algn="ctr"/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Developing awareness of likes and dislikes. Developing needs of students through EHCP targets.</a:t>
            </a:r>
          </a:p>
        </p:txBody>
      </p:sp>
      <p:sp>
        <p:nvSpPr>
          <p:cNvPr id="24" name="AutoShape 2" descr="What's the difference between bacteria and viruses? - Institute for  Molecular Bioscience - University of Queensl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CE512246-2643-4F76-B534-1711CA5DDB29}"/>
              </a:ext>
            </a:extLst>
          </p:cNvPr>
          <p:cNvSpPr/>
          <p:nvPr/>
        </p:nvSpPr>
        <p:spPr>
          <a:xfrm>
            <a:off x="4787433" y="1472411"/>
            <a:ext cx="763571" cy="763571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 w="38100">
            <a:solidFill>
              <a:srgbClr val="CC3399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Year 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63706" y="573766"/>
            <a:ext cx="2732907" cy="915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000" b="1" dirty="0">
                <a:solidFill>
                  <a:srgbClr val="0D95B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Year 7</a:t>
            </a:r>
            <a:br>
              <a:rPr lang="en-GB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GB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Introducing students to a food tech room, developing basic kitchen skills and an understanding of food hygiene, health and safety and independence.</a:t>
            </a:r>
          </a:p>
        </p:txBody>
      </p:sp>
      <p:pic>
        <p:nvPicPr>
          <p:cNvPr id="1046" name="Picture 22" descr="https://stgeorges-school.co.uk/wp-content/themes/stgeorges/images/st-georges-logo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3" y="73754"/>
            <a:ext cx="666750" cy="823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4" descr="Wight In Bloom |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26" descr="Wight In Bloom |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AutoShape 32" descr="The English Rose, in All Its Frankensteined Glory | WIRED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2D5DE0D9-CE5F-4552-B439-6A5FDD47AD94}"/>
              </a:ext>
            </a:extLst>
          </p:cNvPr>
          <p:cNvSpPr txBox="1"/>
          <p:nvPr/>
        </p:nvSpPr>
        <p:spPr>
          <a:xfrm>
            <a:off x="6041862" y="706947"/>
            <a:ext cx="2928157" cy="707886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ctr"/>
            <a:r>
              <a:rPr lang="en-GB" sz="1000" b="1" dirty="0">
                <a:solidFill>
                  <a:srgbClr val="0D95B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Year 9</a:t>
            </a:r>
          </a:p>
          <a:p>
            <a:pPr algn="ctr"/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Increasing independence and greater understanding of preparing, cooking and storing fresh and frozen ingredients</a:t>
            </a:r>
            <a:r>
              <a:rPr lang="en-GB" sz="1000" dirty="0"/>
              <a:t>.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2D5DE0D9-CE5F-4552-B439-6A5FDD47AD94}"/>
              </a:ext>
            </a:extLst>
          </p:cNvPr>
          <p:cNvSpPr txBox="1"/>
          <p:nvPr/>
        </p:nvSpPr>
        <p:spPr>
          <a:xfrm>
            <a:off x="6904089" y="2098131"/>
            <a:ext cx="2137757" cy="2708434"/>
          </a:xfrm>
          <a:prstGeom prst="rect">
            <a:avLst/>
          </a:prstGeom>
          <a:noFill/>
        </p:spPr>
        <p:txBody>
          <a:bodyPr wrap="square" lIns="0" tIns="45720" rIns="0" bIns="45720" rtlCol="0" anchor="t">
            <a:spAutoFit/>
          </a:bodyPr>
          <a:lstStyle/>
          <a:p>
            <a:pPr algn="ctr"/>
            <a:r>
              <a:rPr lang="en-GB" sz="1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Key Stage 4 – Home Cooking Essentials QM</a:t>
            </a:r>
          </a:p>
          <a:p>
            <a:pPr algn="ctr"/>
            <a:endParaRPr lang="en-GB" sz="1000" dirty="0"/>
          </a:p>
          <a:p>
            <a:pPr algn="ctr"/>
            <a:r>
              <a:rPr lang="en-GB" sz="1000" b="1">
                <a:solidFill>
                  <a:srgbClr val="000000"/>
                </a:solidFill>
                <a:latin typeface="Arial"/>
                <a:ea typeface="Calibri"/>
                <a:cs typeface="Calibri"/>
              </a:rPr>
              <a:t>KS4 – QM Home Cooking Essentials</a:t>
            </a:r>
            <a:br>
              <a:rPr lang="en-GB" sz="1000" b="1" dirty="0">
                <a:latin typeface="Arial"/>
                <a:ea typeface="Calibri" panose="020F0502020204030204" pitchFamily="34" charset="0"/>
                <a:cs typeface="Calibri"/>
              </a:rPr>
            </a:br>
            <a:r>
              <a:rPr lang="en-GB" sz="1000" b="1">
                <a:solidFill>
                  <a:srgbClr val="000000"/>
                </a:solidFill>
                <a:latin typeface="Arial"/>
                <a:ea typeface="Calibri"/>
                <a:cs typeface="Calibri"/>
              </a:rPr>
              <a:t> Two-Year Programme | Three Pathways</a:t>
            </a:r>
            <a:endParaRPr lang="en-GB" sz="1000">
              <a:latin typeface="Arial"/>
              <a:ea typeface="Calibri"/>
              <a:cs typeface="Arial"/>
            </a:endParaRPr>
          </a:p>
          <a:p>
            <a:pPr algn="ctr"/>
            <a:r>
              <a:rPr lang="en-GB" sz="1000">
                <a:solidFill>
                  <a:srgbClr val="000000"/>
                </a:solidFill>
                <a:latin typeface="Arial"/>
                <a:ea typeface="Calibri"/>
                <a:cs typeface="Calibri"/>
              </a:rPr>
              <a:t>- Immersive: Sensory-based, hands-on cooking to build confidence and engagement.</a:t>
            </a:r>
            <a:endParaRPr lang="en-GB" sz="1000">
              <a:latin typeface="Arial"/>
              <a:ea typeface="Calibri"/>
              <a:cs typeface="Arial"/>
            </a:endParaRPr>
          </a:p>
          <a:p>
            <a:pPr algn="ctr"/>
            <a:r>
              <a:rPr lang="en-GB" sz="1000">
                <a:solidFill>
                  <a:srgbClr val="000000"/>
                </a:solidFill>
                <a:latin typeface="Arial"/>
                <a:ea typeface="Calibri"/>
                <a:cs typeface="Calibri"/>
              </a:rPr>
              <a:t>- Life Skills: Focus on independence, nutrition, and everyday food preparation.</a:t>
            </a:r>
            <a:endParaRPr lang="en-GB" sz="1000">
              <a:latin typeface="Arial"/>
              <a:ea typeface="Calibri"/>
              <a:cs typeface="Arial"/>
            </a:endParaRPr>
          </a:p>
          <a:p>
            <a:pPr algn="ctr"/>
            <a:r>
              <a:rPr lang="en-GB" sz="1000">
                <a:solidFill>
                  <a:srgbClr val="000000"/>
                </a:solidFill>
                <a:latin typeface="Arial"/>
                <a:ea typeface="Calibri"/>
                <a:cs typeface="Calibri"/>
              </a:rPr>
              <a:t>- Vocational: Industry-focused training with café experience, event planning, and Food Safety certification.</a:t>
            </a:r>
            <a:endParaRPr lang="en-GB" sz="1000">
              <a:latin typeface="Arial"/>
              <a:ea typeface="Calibri"/>
              <a:cs typeface="Arial"/>
            </a:endParaRPr>
          </a:p>
          <a:p>
            <a:endParaRPr lang="en-GB" sz="1000" b="1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2D5DE0D9-CE5F-4552-B439-6A5FDD47AD94}"/>
              </a:ext>
            </a:extLst>
          </p:cNvPr>
          <p:cNvSpPr txBox="1"/>
          <p:nvPr/>
        </p:nvSpPr>
        <p:spPr>
          <a:xfrm>
            <a:off x="113603" y="3887684"/>
            <a:ext cx="1913123" cy="2400657"/>
          </a:xfrm>
          <a:prstGeom prst="rect">
            <a:avLst/>
          </a:prstGeom>
          <a:noFill/>
        </p:spPr>
        <p:txBody>
          <a:bodyPr wrap="square" lIns="0" tIns="45720" rIns="0" bIns="45720" rtlCol="0" anchor="t">
            <a:spAutoFit/>
          </a:bodyPr>
          <a:lstStyle/>
          <a:p>
            <a:pPr algn="ctr"/>
            <a:r>
              <a:rPr lang="en-GB" sz="1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Key Stage 5 – Hospitality Cafe QM – Immersive, Life Skills and Vocational Pathways</a:t>
            </a:r>
          </a:p>
          <a:p>
            <a:pPr algn="ctr"/>
            <a:r>
              <a:rPr lang="en-GB" sz="10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KS5 – QM Hospitality Café</a:t>
            </a:r>
            <a:br>
              <a:rPr lang="en-GB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GB" sz="10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Two-Year Programme | Three Pathways</a:t>
            </a:r>
            <a:endParaRPr lang="en-GB" dirty="0">
              <a:latin typeface="Arial"/>
              <a:ea typeface="Calibri"/>
              <a:cs typeface="Arial"/>
            </a:endParaRPr>
          </a:p>
          <a:p>
            <a:pPr algn="ctr"/>
            <a:r>
              <a:rPr lang="en-GB" sz="10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- Immersive: Real-world café experience with sensory engagement and teamwork.</a:t>
            </a:r>
            <a:endParaRPr lang="en-GB" dirty="0">
              <a:latin typeface="Arial"/>
              <a:ea typeface="Calibri"/>
              <a:cs typeface="Arial"/>
            </a:endParaRPr>
          </a:p>
          <a:p>
            <a:pPr algn="ctr"/>
            <a:r>
              <a:rPr lang="en-GB" sz="10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- Life Skills: Develop customer service, presentation, and complaint-handling skills.</a:t>
            </a:r>
            <a:endParaRPr lang="en-GB" dirty="0">
              <a:latin typeface="Arial"/>
              <a:ea typeface="Calibri"/>
              <a:cs typeface="Arial"/>
            </a:endParaRPr>
          </a:p>
          <a:p>
            <a:pPr algn="ctr"/>
            <a:r>
              <a:rPr lang="en-GB" sz="10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- Vocational: Use professional equipment, plan events, and earn Food Safety certification.</a:t>
            </a:r>
            <a:endParaRPr lang="en-GB" dirty="0">
              <a:latin typeface="Arial"/>
              <a:ea typeface="Calibri"/>
              <a:cs typeface="Arial"/>
            </a:endParaRPr>
          </a:p>
        </p:txBody>
      </p: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B6377E5F-7FCE-4BD5-BF88-2A5DB306AA11}"/>
              </a:ext>
            </a:extLst>
          </p:cNvPr>
          <p:cNvCxnSpPr/>
          <p:nvPr/>
        </p:nvCxnSpPr>
        <p:spPr>
          <a:xfrm flipH="1" flipV="1">
            <a:off x="3248276" y="3943840"/>
            <a:ext cx="1266701" cy="4230"/>
          </a:xfrm>
          <a:prstGeom prst="straightConnector1">
            <a:avLst/>
          </a:prstGeom>
          <a:ln w="22225">
            <a:solidFill>
              <a:srgbClr val="CC3399"/>
            </a:solidFill>
            <a:prstDash val="sys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B6377E5F-7FCE-4BD5-BF88-2A5DB306AA11}"/>
              </a:ext>
            </a:extLst>
          </p:cNvPr>
          <p:cNvCxnSpPr/>
          <p:nvPr/>
        </p:nvCxnSpPr>
        <p:spPr>
          <a:xfrm flipH="1" flipV="1">
            <a:off x="4775162" y="3943840"/>
            <a:ext cx="1266701" cy="4230"/>
          </a:xfrm>
          <a:prstGeom prst="straightConnector1">
            <a:avLst/>
          </a:prstGeom>
          <a:ln w="22225">
            <a:solidFill>
              <a:srgbClr val="CC3399"/>
            </a:solidFill>
            <a:prstDash val="sys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Oval 98">
            <a:extLst>
              <a:ext uri="{FF2B5EF4-FFF2-40B4-BE49-F238E27FC236}">
                <a16:creationId xmlns:a16="http://schemas.microsoft.com/office/drawing/2014/main" id="{CE512246-2643-4F76-B534-1711CA5DDB29}"/>
              </a:ext>
            </a:extLst>
          </p:cNvPr>
          <p:cNvSpPr/>
          <p:nvPr/>
        </p:nvSpPr>
        <p:spPr>
          <a:xfrm>
            <a:off x="4973145" y="3122518"/>
            <a:ext cx="763571" cy="763571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 w="38100">
            <a:solidFill>
              <a:srgbClr val="CC3399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HCE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</a:rPr>
              <a:t>Y1</a:t>
            </a:r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CE512246-2643-4F76-B534-1711CA5DDB29}"/>
              </a:ext>
            </a:extLst>
          </p:cNvPr>
          <p:cNvSpPr/>
          <p:nvPr/>
        </p:nvSpPr>
        <p:spPr>
          <a:xfrm>
            <a:off x="3247032" y="3122518"/>
            <a:ext cx="763571" cy="763571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 w="38100">
            <a:solidFill>
              <a:srgbClr val="CC3399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HCE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</a:rPr>
              <a:t>Y2</a:t>
            </a:r>
          </a:p>
        </p:txBody>
      </p: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FF782D6B-B11D-4440-8E80-207C3E434648}"/>
              </a:ext>
            </a:extLst>
          </p:cNvPr>
          <p:cNvCxnSpPr/>
          <p:nvPr/>
        </p:nvCxnSpPr>
        <p:spPr>
          <a:xfrm>
            <a:off x="3327565" y="5660865"/>
            <a:ext cx="1190951" cy="0"/>
          </a:xfrm>
          <a:prstGeom prst="straightConnector1">
            <a:avLst/>
          </a:prstGeom>
          <a:ln w="22225">
            <a:solidFill>
              <a:srgbClr val="CC3399"/>
            </a:solidFill>
            <a:prstDash val="sys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Box 104">
            <a:extLst>
              <a:ext uri="{FF2B5EF4-FFF2-40B4-BE49-F238E27FC236}">
                <a16:creationId xmlns:a16="http://schemas.microsoft.com/office/drawing/2014/main" id="{2D5DE0D9-CE5F-4552-B439-6A5FDD47AD94}"/>
              </a:ext>
            </a:extLst>
          </p:cNvPr>
          <p:cNvSpPr txBox="1"/>
          <p:nvPr/>
        </p:nvSpPr>
        <p:spPr>
          <a:xfrm>
            <a:off x="3529928" y="660891"/>
            <a:ext cx="2417206" cy="861774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ctr"/>
            <a:r>
              <a:rPr lang="en-GB" sz="1000" b="1" dirty="0">
                <a:solidFill>
                  <a:srgbClr val="0D95B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Year 8</a:t>
            </a:r>
          </a:p>
          <a:p>
            <a:pPr algn="ctr"/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Learning essential kitchen skills for food preparation and safety to become more independent in the kitchen.</a:t>
            </a:r>
            <a:endParaRPr lang="en-GB" sz="1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en-GB" sz="1000" b="1" dirty="0">
              <a:solidFill>
                <a:srgbClr val="0D95BC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2D5DE0D9-CE5F-4552-B439-6A5FDD47AD94}"/>
              </a:ext>
            </a:extLst>
          </p:cNvPr>
          <p:cNvSpPr txBox="1"/>
          <p:nvPr/>
        </p:nvSpPr>
        <p:spPr>
          <a:xfrm>
            <a:off x="2251906" y="5643376"/>
            <a:ext cx="6132358" cy="1015663"/>
          </a:xfrm>
          <a:prstGeom prst="rect">
            <a:avLst/>
          </a:prstGeom>
          <a:noFill/>
        </p:spPr>
        <p:txBody>
          <a:bodyPr wrap="square" lIns="0" tIns="45720" rIns="0" bIns="45720" rtlCol="0" anchor="t">
            <a:spAutoFit/>
          </a:bodyPr>
          <a:lstStyle/>
          <a:p>
            <a:pPr algn="ctr"/>
            <a:r>
              <a:rPr lang="en-GB" sz="1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Key Stage 5 – Hospitality Cookery QM – Immersive, Life Skills and Vocational Pathways</a:t>
            </a:r>
          </a:p>
          <a:p>
            <a:pPr algn="ctr"/>
            <a:r>
              <a:rPr lang="en-GB" sz="1000" dirty="0">
                <a:latin typeface="Arial"/>
                <a:ea typeface="Calibri"/>
                <a:cs typeface="Arial"/>
              </a:rPr>
              <a:t>KS5 – QM Hospitality Cookery</a:t>
            </a:r>
            <a:br>
              <a:rPr lang="en-GB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GB" sz="1000" dirty="0">
                <a:latin typeface="Arial"/>
                <a:ea typeface="Calibri"/>
                <a:cs typeface="Arial"/>
              </a:rPr>
              <a:t> Three Year Programme | Three Pathways</a:t>
            </a:r>
            <a:endParaRPr lang="en-GB" dirty="0">
              <a:latin typeface="Arial"/>
              <a:ea typeface="Calibri"/>
              <a:cs typeface="Arial"/>
            </a:endParaRPr>
          </a:p>
          <a:p>
            <a:pPr algn="ctr"/>
            <a:r>
              <a:rPr lang="en-GB" sz="1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Immersive: Hands-on cooking with sensory exploration and confidence-building.</a:t>
            </a:r>
            <a:endParaRPr lang="en-GB"/>
          </a:p>
          <a:p>
            <a:pPr algn="ctr"/>
            <a:r>
              <a:rPr lang="en-GB" sz="1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Life Skills: Focus on nutrition, communication, and personal development.</a:t>
            </a:r>
            <a:endParaRPr lang="en-GB"/>
          </a:p>
          <a:p>
            <a:pPr algn="ctr"/>
            <a:r>
              <a:rPr lang="en-GB" sz="1000" dirty="0">
                <a:latin typeface="Arial"/>
                <a:ea typeface="Calibri"/>
                <a:cs typeface="Arial"/>
              </a:rPr>
              <a:t>- Vocational: Structured kitchen training with real-world routines and certification.</a:t>
            </a:r>
            <a:endParaRPr lang="en-GB" dirty="0">
              <a:latin typeface="Arial"/>
              <a:ea typeface="Calibri"/>
              <a:cs typeface="Arial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2D5DE0D9-CE5F-4552-B439-6A5FDD47AD94}"/>
              </a:ext>
            </a:extLst>
          </p:cNvPr>
          <p:cNvSpPr txBox="1"/>
          <p:nvPr/>
        </p:nvSpPr>
        <p:spPr>
          <a:xfrm>
            <a:off x="2710801" y="2376537"/>
            <a:ext cx="2896739" cy="750975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000" b="1" dirty="0">
                <a:solidFill>
                  <a:srgbClr val="0D95B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Collaborative working </a:t>
            </a:r>
            <a:r>
              <a:rPr lang="en-GB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Horticulture, Dragon, Science, Art, and Food Technology collaborate to help students explore the connections between subjects and wellbeing.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67971" y="2351902"/>
            <a:ext cx="873045" cy="6259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42013" y="5798725"/>
            <a:ext cx="967951" cy="9679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0"/>
          <a:srcRect t="11318" b="15117"/>
          <a:stretch/>
        </p:blipFill>
        <p:spPr>
          <a:xfrm>
            <a:off x="3983467" y="4027558"/>
            <a:ext cx="1057821" cy="7781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95442" y="46814"/>
            <a:ext cx="664522" cy="82303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12"/>
          <a:srcRect l="10823" t="9239" r="9670" b="9526"/>
          <a:stretch/>
        </p:blipFill>
        <p:spPr>
          <a:xfrm>
            <a:off x="78202" y="2201331"/>
            <a:ext cx="457200" cy="4671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BC9CB836-27DF-3AB5-5FE0-21BFFFA51F0B}"/>
              </a:ext>
            </a:extLst>
          </p:cNvPr>
          <p:cNvSpPr/>
          <p:nvPr/>
        </p:nvSpPr>
        <p:spPr>
          <a:xfrm>
            <a:off x="3236471" y="4802852"/>
            <a:ext cx="763571" cy="763571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 w="38100">
            <a:solidFill>
              <a:srgbClr val="CC3399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H&amp;C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</a:rPr>
              <a:t>Y1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DAE2C8F-2D66-C5C6-64FF-5E4903BC2D90}"/>
              </a:ext>
            </a:extLst>
          </p:cNvPr>
          <p:cNvSpPr/>
          <p:nvPr/>
        </p:nvSpPr>
        <p:spPr>
          <a:xfrm>
            <a:off x="5093276" y="4830979"/>
            <a:ext cx="763571" cy="763571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 w="38100">
            <a:solidFill>
              <a:srgbClr val="CC3399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H&amp;C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</a:rPr>
              <a:t>Y2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5860351-C48E-B575-C2C8-1740AD8F6BD7}"/>
              </a:ext>
            </a:extLst>
          </p:cNvPr>
          <p:cNvSpPr/>
          <p:nvPr/>
        </p:nvSpPr>
        <p:spPr>
          <a:xfrm>
            <a:off x="6950081" y="4830978"/>
            <a:ext cx="763571" cy="763571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 w="38100">
            <a:solidFill>
              <a:srgbClr val="CC3399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H&amp;C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</a:rPr>
              <a:t>Y3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C6B254C-B902-ED30-CD49-591489A146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5" t="10904" r="14984" b="19041"/>
          <a:stretch>
            <a:fillRect/>
          </a:stretch>
        </p:blipFill>
        <p:spPr bwMode="auto">
          <a:xfrm>
            <a:off x="6628086" y="1479279"/>
            <a:ext cx="595645" cy="598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E6E6B1DE-FC30-687F-8707-3A4352C7FD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3" t="9560" r="15353" b="18483"/>
          <a:stretch>
            <a:fillRect/>
          </a:stretch>
        </p:blipFill>
        <p:spPr bwMode="auto">
          <a:xfrm>
            <a:off x="7237469" y="1464408"/>
            <a:ext cx="584837" cy="60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248F1869-D847-5B91-30EC-DFD7982E3F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26" t="8701" r="15518" b="17921"/>
          <a:stretch>
            <a:fillRect/>
          </a:stretch>
        </p:blipFill>
        <p:spPr bwMode="auto">
          <a:xfrm>
            <a:off x="7820281" y="1480753"/>
            <a:ext cx="575161" cy="598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>
            <a:extLst>
              <a:ext uri="{FF2B5EF4-FFF2-40B4-BE49-F238E27FC236}">
                <a16:creationId xmlns:a16="http://schemas.microsoft.com/office/drawing/2014/main" id="{B3C3F792-AFFD-9729-588D-B5564440FE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0" t="7166" r="11775" b="18504"/>
          <a:stretch>
            <a:fillRect/>
          </a:stretch>
        </p:blipFill>
        <p:spPr bwMode="auto">
          <a:xfrm>
            <a:off x="8429635" y="1464408"/>
            <a:ext cx="593792" cy="60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1223743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 Dark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75DB190D2CA7B4E94A38DD18040FDBD" ma:contentTypeVersion="13" ma:contentTypeDescription="Create a new document." ma:contentTypeScope="" ma:versionID="5821d4963d68bbaf77850bc568e5dcd7">
  <xsd:schema xmlns:xsd="http://www.w3.org/2001/XMLSchema" xmlns:xs="http://www.w3.org/2001/XMLSchema" xmlns:p="http://schemas.microsoft.com/office/2006/metadata/properties" xmlns:ns2="a540dbd6-63c1-405e-b21f-3d4038146b2f" xmlns:ns3="dcf4fd31-2f9b-438a-bfd7-3e053feb8594" targetNamespace="http://schemas.microsoft.com/office/2006/metadata/properties" ma:root="true" ma:fieldsID="8c77323771a5c370c1e7fea082e38151" ns2:_="" ns3:_="">
    <xsd:import namespace="a540dbd6-63c1-405e-b21f-3d4038146b2f"/>
    <xsd:import namespace="dcf4fd31-2f9b-438a-bfd7-3e053feb859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BillingMetadata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40dbd6-63c1-405e-b21f-3d4038146b2f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2" nillable="true" ma:displayName="Taxonomy Catch All Column" ma:hidden="true" ma:list="{f9375f1a-2a63-4e2e-8734-0da42db7ee7c}" ma:internalName="TaxCatchAll" ma:showField="CatchAllData" ma:web="a540dbd6-63c1-405e-b21f-3d4038146b2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f4fd31-2f9b-438a-bfd7-3e053feb859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0a21da63-2948-41e7-953c-fedceede9a7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540dbd6-63c1-405e-b21f-3d4038146b2f" xsi:nil="true"/>
    <lcf76f155ced4ddcb4097134ff3c332f xmlns="dcf4fd31-2f9b-438a-bfd7-3e053feb8594">
      <Terms xmlns="http://schemas.microsoft.com/office/infopath/2007/PartnerControls"/>
    </lcf76f155ced4ddcb4097134ff3c332f>
    <_dlc_DocId xmlns="a540dbd6-63c1-405e-b21f-3d4038146b2f">UK7XRFSVNHM5-2120011387-157097</_dlc_DocId>
    <_dlc_DocIdUrl xmlns="a540dbd6-63c1-405e-b21f-3d4038146b2f">
      <Url>https://stgeorgesiow.sharepoint.com/sites/AdminSharedDocuments/_layouts/15/DocIdRedir.aspx?ID=UK7XRFSVNHM5-2120011387-157097</Url>
      <Description>UK7XRFSVNHM5-2120011387-157097</Description>
    </_dlc_DocIdUrl>
  </documentManagement>
</p:properties>
</file>

<file path=customXml/itemProps1.xml><?xml version="1.0" encoding="utf-8"?>
<ds:datastoreItem xmlns:ds="http://schemas.openxmlformats.org/officeDocument/2006/customXml" ds:itemID="{2ACA69B7-DC71-4D18-B1F4-DF56037AB004}"/>
</file>

<file path=customXml/itemProps2.xml><?xml version="1.0" encoding="utf-8"?>
<ds:datastoreItem xmlns:ds="http://schemas.openxmlformats.org/officeDocument/2006/customXml" ds:itemID="{2C1835B8-F42F-4291-A89E-1A58637398FD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1E01E4A3-88BE-42FE-9C80-9566891FCAB6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7A3A4F0C-882D-40F4-800E-A08076093FE9}">
  <ds:schemaRefs>
    <ds:schemaRef ds:uri="http://purl.org/dc/terms/"/>
    <ds:schemaRef ds:uri="http://schemas.microsoft.com/office/2006/metadata/properties"/>
    <ds:schemaRef ds:uri="3013d318-8fea-40f7-ab73-1a36134ececb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sharepoint/v4"/>
    <ds:schemaRef ds:uri="267e4f37-ebda-42d0-9948-85a7633fb541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TEMPLATE-PGO(16_9)</Template>
  <TotalTime>11824</TotalTime>
  <Words>357</Words>
  <Application>Microsoft Office PowerPoint</Application>
  <PresentationFormat>On-screen Show (4:3)</PresentationFormat>
  <Paragraphs>45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Helvetica</vt:lpstr>
      <vt:lpstr>Open Sans</vt:lpstr>
      <vt:lpstr>Template PresentationGo</vt:lpstr>
      <vt:lpstr>Template PresentationGo Dark</vt:lpstr>
      <vt:lpstr>Custom Design</vt:lpstr>
      <vt:lpstr>Progression in Food Tech &amp; Hospitality 26-27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Road Map Timeline</dc:title>
  <dc:creator>PresentationGO.com</dc:creator>
  <dc:description>© Copyright PresentationGO.com</dc:description>
  <cp:lastModifiedBy>Michelle Quinn</cp:lastModifiedBy>
  <cp:revision>90</cp:revision>
  <cp:lastPrinted>2024-11-05T16:27:50Z</cp:lastPrinted>
  <dcterms:created xsi:type="dcterms:W3CDTF">2014-11-26T05:14:11Z</dcterms:created>
  <dcterms:modified xsi:type="dcterms:W3CDTF">2026-05-08T09:18:57Z</dcterms:modified>
  <cp:category>Charts &amp; Diagrams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0x010100975DB190D2CA7B4E94A38DD18040FDBD</vt:lpwstr>
  </property>
  <property fmtid="{D5CDD505-2E9C-101B-9397-08002B2CF9AE}" pid="3" name="Order">
    <vt:r8>10400</vt:r8>
  </property>
  <property fmtid="{D5CDD505-2E9C-101B-9397-08002B2CF9AE}" pid="4" name="_dlc_DocIdItemGuid">
    <vt:lpwstr>b8a7b8c8-52e2-4d3f-bbdd-a38cc6917777</vt:lpwstr>
  </property>
  <property fmtid="{D5CDD505-2E9C-101B-9397-08002B2CF9AE}" pid="5" name="MediaServiceImageTags">
    <vt:lpwstr/>
  </property>
</Properties>
</file>