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5"/>
  </p:notesMasterIdLst>
  <p:sldIdLst>
    <p:sldId id="353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EEF"/>
    <a:srgbClr val="00B09B"/>
    <a:srgbClr val="CC3399"/>
    <a:srgbClr val="2B323B"/>
    <a:srgbClr val="0D95BC"/>
    <a:srgbClr val="DF361F"/>
    <a:srgbClr val="6C2B43"/>
    <a:srgbClr val="7B0051"/>
    <a:srgbClr val="063951"/>
    <a:srgbClr val="EB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83" d="100"/>
          <a:sy n="83" d="100"/>
        </p:scale>
        <p:origin x="1363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30107"/>
            <a:ext cx="8515350" cy="739056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Key stage 3 Roadmap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353494" y="1844683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9410F4CE-3E97-4570-A807-A514472A5A4E}"/>
              </a:ext>
            </a:extLst>
          </p:cNvPr>
          <p:cNvSpPr/>
          <p:nvPr/>
        </p:nvSpPr>
        <p:spPr>
          <a:xfrm>
            <a:off x="6252404" y="1608794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Year 7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3342685" y="4830655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Year 9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4248814" y="3144706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Year 8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6691011" y="4834883"/>
            <a:ext cx="932082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Key stage 4</a:t>
            </a: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3191406" y="3945668"/>
            <a:ext cx="442438" cy="838179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rgbClr val="CC3399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959794" y="2289871"/>
            <a:ext cx="465999" cy="767976"/>
          </a:xfrm>
          <a:prstGeom prst="arc">
            <a:avLst>
              <a:gd name="adj1" fmla="val 15955398"/>
              <a:gd name="adj2" fmla="val 5391112"/>
            </a:avLst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342017" y="2297056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5380182" y="5660865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Universal Access">
            <a:extLst>
              <a:ext uri="{FF2B5EF4-FFF2-40B4-BE49-F238E27FC236}">
                <a16:creationId xmlns:a16="http://schemas.microsoft.com/office/drawing/2014/main" id="{8FF05A06-848E-4B1E-B3F6-0BC22377CC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13" y="1655867"/>
            <a:ext cx="377632" cy="377632"/>
          </a:xfrm>
          <a:prstGeom prst="rect">
            <a:avLst/>
          </a:prstGeom>
        </p:spPr>
      </p:pic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1190008" y="2297035"/>
            <a:ext cx="1190951" cy="0"/>
          </a:xfrm>
          <a:prstGeom prst="straightConnector1">
            <a:avLst/>
          </a:prstGeom>
          <a:ln w="22225">
            <a:solidFill>
              <a:srgbClr val="CC3399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BC1CB7CA-7166-460B-AE2F-ABF79F2BE5E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5268" y="2781174"/>
            <a:ext cx="400110" cy="400110"/>
          </a:xfrm>
          <a:prstGeom prst="rect">
            <a:avLst/>
          </a:prstGeom>
        </p:spPr>
      </p:pic>
      <p:pic>
        <p:nvPicPr>
          <p:cNvPr id="15" name="Graphic 14" descr="Fruit bowl">
            <a:extLst>
              <a:ext uri="{FF2B5EF4-FFF2-40B4-BE49-F238E27FC236}">
                <a16:creationId xmlns:a16="http://schemas.microsoft.com/office/drawing/2014/main" id="{58502C4A-AB3F-4B63-AD99-9391C53F16B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2033" y="2253320"/>
            <a:ext cx="220812" cy="220812"/>
          </a:xfrm>
          <a:prstGeom prst="rect">
            <a:avLst/>
          </a:prstGeom>
        </p:spPr>
      </p:pic>
      <p:pic>
        <p:nvPicPr>
          <p:cNvPr id="17" name="Graphic 16" descr="Dragon dance">
            <a:extLst>
              <a:ext uri="{FF2B5EF4-FFF2-40B4-BE49-F238E27FC236}">
                <a16:creationId xmlns:a16="http://schemas.microsoft.com/office/drawing/2014/main" id="{B5ABB20A-A312-4252-A97D-FD54ABDCE58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1627" y="3683710"/>
            <a:ext cx="391438" cy="391438"/>
          </a:xfrm>
          <a:prstGeom prst="rect">
            <a:avLst/>
          </a:prstGeom>
        </p:spPr>
      </p:pic>
      <p:pic>
        <p:nvPicPr>
          <p:cNvPr id="35" name="Graphic 34" descr="Shower">
            <a:extLst>
              <a:ext uri="{FF2B5EF4-FFF2-40B4-BE49-F238E27FC236}">
                <a16:creationId xmlns:a16="http://schemas.microsoft.com/office/drawing/2014/main" id="{E06DF31D-4B97-4634-B8F6-6162D342779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88928" y="4828150"/>
            <a:ext cx="219078" cy="219078"/>
          </a:xfrm>
          <a:prstGeom prst="rect">
            <a:avLst/>
          </a:prstGeom>
        </p:spPr>
      </p:pic>
      <p:pic>
        <p:nvPicPr>
          <p:cNvPr id="40" name="Graphic 39" descr="Highway scene">
            <a:extLst>
              <a:ext uri="{FF2B5EF4-FFF2-40B4-BE49-F238E27FC236}">
                <a16:creationId xmlns:a16="http://schemas.microsoft.com/office/drawing/2014/main" id="{8F11A269-FFDB-42BC-A85C-7B09CF75D26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67635" y="3748596"/>
            <a:ext cx="282866" cy="282866"/>
          </a:xfrm>
          <a:prstGeom prst="rect">
            <a:avLst/>
          </a:prstGeom>
        </p:spPr>
      </p:pic>
      <p:pic>
        <p:nvPicPr>
          <p:cNvPr id="42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80369" y="708362"/>
            <a:ext cx="303892" cy="303892"/>
          </a:xfrm>
          <a:prstGeom prst="rect">
            <a:avLst/>
          </a:prstGeom>
        </p:spPr>
      </p:pic>
      <p:pic>
        <p:nvPicPr>
          <p:cNvPr id="44" name="Graphic 43" descr="Gymnast Floor routine">
            <a:extLst>
              <a:ext uri="{FF2B5EF4-FFF2-40B4-BE49-F238E27FC236}">
                <a16:creationId xmlns:a16="http://schemas.microsoft.com/office/drawing/2014/main" id="{9E7D9EE5-5CC2-4501-94DA-F708D963CFF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99161" y="5660865"/>
            <a:ext cx="442341" cy="442341"/>
          </a:xfrm>
          <a:prstGeom prst="rect">
            <a:avLst/>
          </a:prstGeom>
        </p:spPr>
      </p:pic>
      <p:pic>
        <p:nvPicPr>
          <p:cNvPr id="48" name="Graphic 47" descr="Swimming">
            <a:extLst>
              <a:ext uri="{FF2B5EF4-FFF2-40B4-BE49-F238E27FC236}">
                <a16:creationId xmlns:a16="http://schemas.microsoft.com/office/drawing/2014/main" id="{CD7B1811-C093-4A05-863C-E1FB1885AAE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6713" y="4436860"/>
            <a:ext cx="391438" cy="391438"/>
          </a:xfrm>
          <a:prstGeom prst="rect">
            <a:avLst/>
          </a:prstGeom>
        </p:spPr>
      </p:pic>
      <p:pic>
        <p:nvPicPr>
          <p:cNvPr id="50" name="Graphic 49" descr="Sport balls">
            <a:extLst>
              <a:ext uri="{FF2B5EF4-FFF2-40B4-BE49-F238E27FC236}">
                <a16:creationId xmlns:a16="http://schemas.microsoft.com/office/drawing/2014/main" id="{A8D31CB7-092D-4A13-8534-B9BB5325D0E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10111" y="3870449"/>
            <a:ext cx="216224" cy="216224"/>
          </a:xfrm>
          <a:prstGeom prst="rect">
            <a:avLst/>
          </a:prstGeom>
        </p:spPr>
      </p:pic>
      <p:pic>
        <p:nvPicPr>
          <p:cNvPr id="52" name="Graphic 51" descr="Tennis racket and ball">
            <a:extLst>
              <a:ext uri="{FF2B5EF4-FFF2-40B4-BE49-F238E27FC236}">
                <a16:creationId xmlns:a16="http://schemas.microsoft.com/office/drawing/2014/main" id="{F6FF5A6F-97A0-4B3F-8815-5F5B6D322A7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03029" y="3849604"/>
            <a:ext cx="242003" cy="242003"/>
          </a:xfrm>
          <a:prstGeom prst="rect">
            <a:avLst/>
          </a:prstGeom>
        </p:spPr>
      </p:pic>
      <p:pic>
        <p:nvPicPr>
          <p:cNvPr id="54" name="Graphic 53" descr="Cricket bat and ball">
            <a:extLst>
              <a:ext uri="{FF2B5EF4-FFF2-40B4-BE49-F238E27FC236}">
                <a16:creationId xmlns:a16="http://schemas.microsoft.com/office/drawing/2014/main" id="{E89B91BC-AE98-4899-9A59-AB72B039772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43244" y="3847638"/>
            <a:ext cx="227510" cy="227510"/>
          </a:xfrm>
          <a:prstGeom prst="rect">
            <a:avLst/>
          </a:prstGeom>
        </p:spPr>
      </p:pic>
      <p:pic>
        <p:nvPicPr>
          <p:cNvPr id="114" name="Graphic 113" descr="Head with gears">
            <a:extLst>
              <a:ext uri="{FF2B5EF4-FFF2-40B4-BE49-F238E27FC236}">
                <a16:creationId xmlns:a16="http://schemas.microsoft.com/office/drawing/2014/main" id="{727B278F-47BE-40E4-8152-8795266E0F9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7006" y="1721122"/>
            <a:ext cx="400110" cy="400110"/>
          </a:xfrm>
          <a:prstGeom prst="rect">
            <a:avLst/>
          </a:prstGeom>
        </p:spPr>
      </p:pic>
      <p:pic>
        <p:nvPicPr>
          <p:cNvPr id="116" name="Graphic 115" descr="Head with gears">
            <a:extLst>
              <a:ext uri="{FF2B5EF4-FFF2-40B4-BE49-F238E27FC236}">
                <a16:creationId xmlns:a16="http://schemas.microsoft.com/office/drawing/2014/main" id="{487BEE61-0F5A-4E91-876C-DB75DA59ADB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33484" y="3781998"/>
            <a:ext cx="400110" cy="400110"/>
          </a:xfrm>
          <a:prstGeom prst="rect">
            <a:avLst/>
          </a:prstGeom>
        </p:spPr>
      </p:pic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F0D0F12-6EA1-42F7-9AA1-FE142BABDAC6}"/>
              </a:ext>
            </a:extLst>
          </p:cNvPr>
          <p:cNvGrpSpPr/>
          <p:nvPr/>
        </p:nvGrpSpPr>
        <p:grpSpPr>
          <a:xfrm>
            <a:off x="6752807" y="3898203"/>
            <a:ext cx="2059632" cy="724909"/>
            <a:chOff x="-243315" y="4916392"/>
            <a:chExt cx="2695833" cy="72490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B6593A6-97C1-4CDD-92B1-FB78845451EF}"/>
                </a:ext>
              </a:extLst>
            </p:cNvPr>
            <p:cNvSpPr txBox="1"/>
            <p:nvPr/>
          </p:nvSpPr>
          <p:spPr>
            <a:xfrm>
              <a:off x="-243315" y="4916392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Art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9944467-DEF3-4F7A-B81A-6F03B7524661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5078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explore arts through specialist lessons using a range of media and </a:t>
              </a: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1033658" y="3941134"/>
            <a:ext cx="1446902" cy="699257"/>
            <a:chOff x="249702" y="4895878"/>
            <a:chExt cx="2202816" cy="699257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249702" y="4895878"/>
              <a:ext cx="2202816" cy="2616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050" b="1" noProof="1">
                  <a:solidFill>
                    <a:schemeClr val="accent6">
                      <a:lumMod val="75000"/>
                    </a:schemeClr>
                  </a:solidFill>
                </a:rPr>
                <a:t>Community work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800" b="1" noProof="1">
                  <a:solidFill>
                    <a:schemeClr val="accent6">
                      <a:lumMod val="75000"/>
                    </a:schemeClr>
                  </a:solidFill>
                </a:rPr>
                <a:t>Children will visit the local community to develop life skills and personal safety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8280102-2F7A-4B3C-B04A-FB8157DC0533}"/>
              </a:ext>
            </a:extLst>
          </p:cNvPr>
          <p:cNvGrpSpPr/>
          <p:nvPr/>
        </p:nvGrpSpPr>
        <p:grpSpPr>
          <a:xfrm>
            <a:off x="5018049" y="716257"/>
            <a:ext cx="1689838" cy="622313"/>
            <a:chOff x="249702" y="4880489"/>
            <a:chExt cx="2202816" cy="622313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A493221-5636-45B1-ACF0-3C41B36D4002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6">
                      <a:lumMod val="50000"/>
                    </a:schemeClr>
                  </a:solidFill>
                </a:rPr>
                <a:t>Transition Meetings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F711671-E30F-46C7-986A-FE9F83B1714F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Parents – meet teacher meeting</a:t>
              </a:r>
            </a:p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Professionals Transition meetings.</a:t>
              </a:r>
            </a:p>
          </p:txBody>
        </p:sp>
      </p:grpSp>
      <p:pic>
        <p:nvPicPr>
          <p:cNvPr id="127" name="Graphic 126" descr="Head with gears">
            <a:extLst>
              <a:ext uri="{FF2B5EF4-FFF2-40B4-BE49-F238E27FC236}">
                <a16:creationId xmlns:a16="http://schemas.microsoft.com/office/drawing/2014/main" id="{CBDD5795-EF83-40E0-B63E-5168E18B59D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711" y="4338996"/>
            <a:ext cx="400110" cy="400110"/>
          </a:xfrm>
          <a:prstGeom prst="rect">
            <a:avLst/>
          </a:prstGeom>
        </p:spPr>
      </p:pic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3F76BAA-3502-4FAD-8157-F25A92DA3C2B}"/>
              </a:ext>
            </a:extLst>
          </p:cNvPr>
          <p:cNvGrpSpPr/>
          <p:nvPr/>
        </p:nvGrpSpPr>
        <p:grpSpPr>
          <a:xfrm>
            <a:off x="7244631" y="2810380"/>
            <a:ext cx="1685429" cy="756120"/>
            <a:chOff x="-389552" y="4885181"/>
            <a:chExt cx="2842070" cy="756120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B6B761AF-6AD2-4809-B8D4-632202288F4D}"/>
                </a:ext>
              </a:extLst>
            </p:cNvPr>
            <p:cNvSpPr txBox="1"/>
            <p:nvPr/>
          </p:nvSpPr>
          <p:spPr>
            <a:xfrm>
              <a:off x="-389552" y="4885181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Science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992CAE4-9A2E-45BE-908D-0662D55163BB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5078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learn about science and STEM through specialist lessons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2164562-2A1F-4874-A5D1-AC2A65E83C0C}"/>
              </a:ext>
            </a:extLst>
          </p:cNvPr>
          <p:cNvGrpSpPr/>
          <p:nvPr/>
        </p:nvGrpSpPr>
        <p:grpSpPr>
          <a:xfrm>
            <a:off x="4665388" y="3822484"/>
            <a:ext cx="2184337" cy="990813"/>
            <a:chOff x="255549" y="4927487"/>
            <a:chExt cx="2282283" cy="990813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8B7235C-A5F4-4B69-A480-3A3D8065A110}"/>
                </a:ext>
              </a:extLst>
            </p:cNvPr>
            <p:cNvSpPr txBox="1"/>
            <p:nvPr/>
          </p:nvSpPr>
          <p:spPr>
            <a:xfrm>
              <a:off x="335016" y="4927487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Physical Education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47D1625-2A13-4C5F-88D5-858497B32263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explore a range of team and individual physical activities, developing coordination, confidence and experience.</a:t>
              </a:r>
            </a:p>
            <a:p>
              <a:endParaRPr lang="en-US" sz="900" b="1" noProof="1">
                <a:solidFill>
                  <a:schemeClr val="accent6">
                    <a:lumMod val="75000"/>
                  </a:schemeClr>
                </a:solidFill>
              </a:endParaRPr>
            </a:p>
            <a:p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experience swimming off site.  </a:t>
              </a:r>
            </a:p>
          </p:txBody>
        </p:sp>
      </p:grpSp>
      <p:sp>
        <p:nvSpPr>
          <p:cNvPr id="137" name="Oval 136">
            <a:extLst>
              <a:ext uri="{FF2B5EF4-FFF2-40B4-BE49-F238E27FC236}">
                <a16:creationId xmlns:a16="http://schemas.microsoft.com/office/drawing/2014/main" id="{F5E89C69-938A-4359-A9F2-6542877C2808}"/>
              </a:ext>
            </a:extLst>
          </p:cNvPr>
          <p:cNvSpPr/>
          <p:nvPr/>
        </p:nvSpPr>
        <p:spPr>
          <a:xfrm>
            <a:off x="531792" y="1245767"/>
            <a:ext cx="1196613" cy="11669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accent6">
                    <a:lumMod val="50000"/>
                  </a:schemeClr>
                </a:solidFill>
              </a:rPr>
              <a:t>Primary school Transition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6810B2A-0C47-46AB-A1E6-AD5BDE6576B2}"/>
              </a:ext>
            </a:extLst>
          </p:cNvPr>
          <p:cNvGrpSpPr/>
          <p:nvPr/>
        </p:nvGrpSpPr>
        <p:grpSpPr>
          <a:xfrm>
            <a:off x="-117814" y="640223"/>
            <a:ext cx="2403169" cy="622313"/>
            <a:chOff x="249702" y="4880489"/>
            <a:chExt cx="2202816" cy="622313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C4B7D37-F00D-476D-8437-630204D215E7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6">
                      <a:lumMod val="50000"/>
                    </a:schemeClr>
                  </a:solidFill>
                </a:rPr>
                <a:t>      The Journey Starts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368A237-A618-4963-BF38-06C539763524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            Sept – </a:t>
              </a:r>
            </a:p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         Primary visits to pupils requesting places 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008867E-FD39-4DAF-B53F-608961A35EA6}"/>
              </a:ext>
            </a:extLst>
          </p:cNvPr>
          <p:cNvGrpSpPr/>
          <p:nvPr/>
        </p:nvGrpSpPr>
        <p:grpSpPr>
          <a:xfrm>
            <a:off x="3940488" y="2327885"/>
            <a:ext cx="2102836" cy="645974"/>
            <a:chOff x="-36792" y="4880489"/>
            <a:chExt cx="3290984" cy="590724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79BABF0-E0DC-4C49-90E6-DAAF62D5BA32}"/>
                </a:ext>
              </a:extLst>
            </p:cNvPr>
            <p:cNvSpPr txBox="1"/>
            <p:nvPr/>
          </p:nvSpPr>
          <p:spPr>
            <a:xfrm>
              <a:off x="-36792" y="4880489"/>
              <a:ext cx="3290984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50000"/>
                    </a:schemeClr>
                  </a:solidFill>
                </a:rPr>
                <a:t>3 x Specialist transition sessions 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4FE1585-2FB3-4045-A8C1-9EA77DB6DE76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33774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Whole school move up day in classes. </a:t>
              </a: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A2BDCE2-D48A-482C-B743-86A32B1B20EA}"/>
              </a:ext>
            </a:extLst>
          </p:cNvPr>
          <p:cNvGrpSpPr/>
          <p:nvPr/>
        </p:nvGrpSpPr>
        <p:grpSpPr>
          <a:xfrm>
            <a:off x="6143970" y="414994"/>
            <a:ext cx="2700593" cy="1476851"/>
            <a:chOff x="-409760" y="4825065"/>
            <a:chExt cx="2863061" cy="1048897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8FD6D13-E92B-4156-8FA3-4E4A87C8C7CE}"/>
                </a:ext>
              </a:extLst>
            </p:cNvPr>
            <p:cNvSpPr txBox="1"/>
            <p:nvPr/>
          </p:nvSpPr>
          <p:spPr>
            <a:xfrm>
              <a:off x="-409760" y="4825065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Baselining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FDD2F0F-C74D-41F5-BBA2-8F11A72D10BE}"/>
                </a:ext>
              </a:extLst>
            </p:cNvPr>
            <p:cNvSpPr txBox="1"/>
            <p:nvPr/>
          </p:nvSpPr>
          <p:spPr>
            <a:xfrm>
              <a:off x="256331" y="5089132"/>
              <a:ext cx="2196970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Sept – Oct </a:t>
              </a:r>
            </a:p>
            <a:p>
              <a:pPr algn="ctr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Teachers work with young people to gain understanding of their current level of achievement in line with St Georges Curriculum. 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1EA6913-B998-4002-9A4C-BCE19012B169}"/>
              </a:ext>
            </a:extLst>
          </p:cNvPr>
          <p:cNvGrpSpPr/>
          <p:nvPr/>
        </p:nvGrpSpPr>
        <p:grpSpPr>
          <a:xfrm>
            <a:off x="1863071" y="2343250"/>
            <a:ext cx="1343539" cy="899312"/>
            <a:chOff x="249702" y="4880489"/>
            <a:chExt cx="2202816" cy="899312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C4B09A8-30AD-437D-BE06-8C120A3B7690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6">
                      <a:lumMod val="50000"/>
                    </a:schemeClr>
                  </a:solidFill>
                </a:rPr>
                <a:t>Open Evening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3577A44-C76D-4084-8024-42ADB87D7E83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Families book to tour the school and see what we have to offer once they have a place confirmed. </a:t>
              </a:r>
            </a:p>
          </p:txBody>
        </p: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2106985" y="1453787"/>
            <a:ext cx="763571" cy="724138"/>
          </a:xfrm>
          <a:prstGeom prst="ellipse">
            <a:avLst/>
          </a:prstGeom>
          <a:solidFill>
            <a:srgbClr val="F0EEEF"/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accent6">
                    <a:lumMod val="50000"/>
                  </a:schemeClr>
                </a:solidFill>
              </a:rPr>
              <a:t>Open Evening</a:t>
            </a:r>
            <a:endParaRPr lang="en-US" sz="1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8FC289F-1447-4DB1-9370-8242E1409731}"/>
              </a:ext>
            </a:extLst>
          </p:cNvPr>
          <p:cNvSpPr/>
          <p:nvPr/>
        </p:nvSpPr>
        <p:spPr>
          <a:xfrm>
            <a:off x="4315633" y="1472700"/>
            <a:ext cx="1124696" cy="7241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accent6">
                    <a:lumMod val="50000"/>
                  </a:schemeClr>
                </a:solidFill>
              </a:rPr>
              <a:t>Transition sessions 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710B8E1-181E-40BA-B20D-719ED96DA541}"/>
              </a:ext>
            </a:extLst>
          </p:cNvPr>
          <p:cNvGrpSpPr/>
          <p:nvPr/>
        </p:nvGrpSpPr>
        <p:grpSpPr>
          <a:xfrm>
            <a:off x="7429948" y="1716649"/>
            <a:ext cx="1314796" cy="1037811"/>
            <a:chOff x="249702" y="4880489"/>
            <a:chExt cx="2202816" cy="1037811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E650D1B-3933-4F65-8BA2-EA390F8AE2FB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Core Curriculum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E9ECF5B-9F31-4C3C-BDE1-B93EFF806761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Class teachers deliver</a:t>
              </a:r>
            </a:p>
            <a:p>
              <a:pPr algn="ctr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Numeracy, literacy, RSHE, Life skills, Food Technology, ICT, Religion and world view. 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7EC9FC4-82D1-4C3C-9B51-410AF8921AD1}"/>
              </a:ext>
            </a:extLst>
          </p:cNvPr>
          <p:cNvGrpSpPr/>
          <p:nvPr/>
        </p:nvGrpSpPr>
        <p:grpSpPr>
          <a:xfrm>
            <a:off x="199086" y="5720301"/>
            <a:ext cx="2204256" cy="1037811"/>
            <a:chOff x="249702" y="4880489"/>
            <a:chExt cx="2202816" cy="103781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B6FF8C4-7DCB-4405-BF44-A2511B41BB37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Additional activities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21092F62-3FCA-4175-A188-CAD56AEA353E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experience whole school activities i.e. sports day, school shows, summer and winter fayres, football tournaments along with external competitions with their peers. 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75C441E-D611-433B-A136-5E05C606811D}"/>
              </a:ext>
            </a:extLst>
          </p:cNvPr>
          <p:cNvGrpSpPr/>
          <p:nvPr/>
        </p:nvGrpSpPr>
        <p:grpSpPr>
          <a:xfrm>
            <a:off x="3168342" y="5735153"/>
            <a:ext cx="2807316" cy="760812"/>
            <a:chOff x="249702" y="4880489"/>
            <a:chExt cx="2202816" cy="760812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76280BB-DB38-4794-BDEF-508CB1FFFBD7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Careers Education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D5CF745-0BB1-47AE-B511-A9D64C3016E1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5078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explore aspirations and access careers activities to engage them in considering life beyond school age. </a:t>
              </a:r>
            </a:p>
          </p:txBody>
        </p:sp>
      </p:grpSp>
      <p:pic>
        <p:nvPicPr>
          <p:cNvPr id="165" name="Graphic 164" descr="Head with gears">
            <a:extLst>
              <a:ext uri="{FF2B5EF4-FFF2-40B4-BE49-F238E27FC236}">
                <a16:creationId xmlns:a16="http://schemas.microsoft.com/office/drawing/2014/main" id="{D6141243-A4FB-4A48-85DF-32160F0BE3F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8512" y="5619448"/>
            <a:ext cx="400110" cy="400110"/>
          </a:xfrm>
          <a:prstGeom prst="rect">
            <a:avLst/>
          </a:prstGeom>
        </p:spPr>
      </p:pic>
      <p:pic>
        <p:nvPicPr>
          <p:cNvPr id="56" name="Graphic 55" descr="Cricket">
            <a:extLst>
              <a:ext uri="{FF2B5EF4-FFF2-40B4-BE49-F238E27FC236}">
                <a16:creationId xmlns:a16="http://schemas.microsoft.com/office/drawing/2014/main" id="{B8B1FF75-4E94-4E2F-BC44-5E6318030B5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40863" y="5619448"/>
            <a:ext cx="338555" cy="338555"/>
          </a:xfrm>
          <a:prstGeom prst="rect">
            <a:avLst/>
          </a:prstGeom>
        </p:spPr>
      </p:pic>
      <p:sp>
        <p:nvSpPr>
          <p:cNvPr id="166" name="Oval 165">
            <a:extLst>
              <a:ext uri="{FF2B5EF4-FFF2-40B4-BE49-F238E27FC236}">
                <a16:creationId xmlns:a16="http://schemas.microsoft.com/office/drawing/2014/main" id="{4F5AD0B0-CCE3-41C7-A182-834E2DBADC17}"/>
              </a:ext>
            </a:extLst>
          </p:cNvPr>
          <p:cNvSpPr/>
          <p:nvPr/>
        </p:nvSpPr>
        <p:spPr>
          <a:xfrm>
            <a:off x="3288637" y="1463326"/>
            <a:ext cx="763571" cy="7241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accent6">
                    <a:lumMod val="50000"/>
                  </a:schemeClr>
                </a:solidFill>
              </a:rPr>
              <a:t>YR6 EHCP REVIEW</a:t>
            </a:r>
          </a:p>
        </p:txBody>
      </p: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718D847B-8EC1-4279-A062-07101B37A3C2}"/>
              </a:ext>
            </a:extLst>
          </p:cNvPr>
          <p:cNvGrpSpPr/>
          <p:nvPr/>
        </p:nvGrpSpPr>
        <p:grpSpPr>
          <a:xfrm>
            <a:off x="6291716" y="5735153"/>
            <a:ext cx="2524690" cy="622313"/>
            <a:chOff x="249702" y="4880489"/>
            <a:chExt cx="2202816" cy="622313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D986DF3-A542-43A7-A66D-3A49B8FD976E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End of KS3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AA47D6DB-4724-4647-9B4F-A153A5412525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End of Key stage Person centred planning with KS4 lead to plan EHCP outcomes for KS4. 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51185C6B-F098-41F9-8A8D-931E0333F2DA}"/>
              </a:ext>
            </a:extLst>
          </p:cNvPr>
          <p:cNvGrpSpPr/>
          <p:nvPr/>
        </p:nvGrpSpPr>
        <p:grpSpPr>
          <a:xfrm>
            <a:off x="2246302" y="708666"/>
            <a:ext cx="2336653" cy="622313"/>
            <a:chOff x="249702" y="4880489"/>
            <a:chExt cx="2202816" cy="622313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8083ABF-3376-4857-A0FD-084EE4A71547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6">
                      <a:lumMod val="50000"/>
                    </a:schemeClr>
                  </a:solidFill>
                </a:rPr>
                <a:t>Attendance at year 6 EHCP review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2D5DE0D9-CE5F-4552-B439-6A5FDD47AD94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50000"/>
                    </a:schemeClr>
                  </a:solidFill>
                </a:rPr>
                <a:t>Once allocated a space we will visit young people to meet them in their current setting. </a:t>
              </a:r>
            </a:p>
          </p:txBody>
        </p:sp>
      </p:grpSp>
      <p:pic>
        <p:nvPicPr>
          <p:cNvPr id="182" name="Graphic 181" descr="Head with gears">
            <a:extLst>
              <a:ext uri="{FF2B5EF4-FFF2-40B4-BE49-F238E27FC236}">
                <a16:creationId xmlns:a16="http://schemas.microsoft.com/office/drawing/2014/main" id="{4098CD32-E481-4B8E-AE22-458D6BCD672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52925" y="6375908"/>
            <a:ext cx="400110" cy="400110"/>
          </a:xfrm>
          <a:prstGeom prst="rect">
            <a:avLst/>
          </a:prstGeom>
        </p:spPr>
      </p:pic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ACD219E-53DA-49DF-97E6-62B7C04A70AC}"/>
              </a:ext>
            </a:extLst>
          </p:cNvPr>
          <p:cNvGrpSpPr/>
          <p:nvPr/>
        </p:nvGrpSpPr>
        <p:grpSpPr>
          <a:xfrm>
            <a:off x="63045" y="3023092"/>
            <a:ext cx="2187443" cy="1037811"/>
            <a:chOff x="249702" y="4880489"/>
            <a:chExt cx="2202816" cy="1037811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80E5136-050A-494E-A0F2-5ADBF42CEB59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6">
                      <a:lumMod val="75000"/>
                    </a:schemeClr>
                  </a:solidFill>
                </a:rPr>
                <a:t>Independence Increases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3C013A6F-6A9C-4228-9B99-7999C4DAE03F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solidFill>
                    <a:schemeClr val="accent6">
                      <a:lumMod val="75000"/>
                    </a:schemeClr>
                  </a:solidFill>
                </a:rPr>
                <a:t>Children will be encouraged to develop independence in different areas of school life, developing communication and interaction skills with a range of people.  </a:t>
              </a:r>
            </a:p>
            <a:p>
              <a:endParaRPr lang="en-US" sz="900" b="1" noProof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pic>
        <p:nvPicPr>
          <p:cNvPr id="1032" name="Graphic 1031" descr="Flag">
            <a:extLst>
              <a:ext uri="{FF2B5EF4-FFF2-40B4-BE49-F238E27FC236}">
                <a16:creationId xmlns:a16="http://schemas.microsoft.com/office/drawing/2014/main" id="{4304BCDB-C95A-4676-BB9A-7452BA76A3D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93325" y="4566352"/>
            <a:ext cx="661312" cy="661312"/>
          </a:xfrm>
          <a:prstGeom prst="rect">
            <a:avLst/>
          </a:prstGeom>
        </p:spPr>
      </p:pic>
      <p:pic>
        <p:nvPicPr>
          <p:cNvPr id="24" name="Picture 23" descr="A picture containing game, pair&#10;&#10;Description automatically generated">
            <a:extLst>
              <a:ext uri="{FF2B5EF4-FFF2-40B4-BE49-F238E27FC236}">
                <a16:creationId xmlns:a16="http://schemas.microsoft.com/office/drawing/2014/main" id="{BE9A2342-4989-4C7F-AF52-7EFB7AB4238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98" y="4460711"/>
            <a:ext cx="739073" cy="7390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6162" y="2190257"/>
            <a:ext cx="547996" cy="4852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9">
            <a:clrChange>
              <a:clrFrom>
                <a:srgbClr val="E9E9E9"/>
              </a:clrFrom>
              <a:clrTo>
                <a:srgbClr val="E9E9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79197" y="853495"/>
            <a:ext cx="540194" cy="397643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9D986DF3-A542-43A7-A66D-3A49B8FD976E}"/>
              </a:ext>
            </a:extLst>
          </p:cNvPr>
          <p:cNvSpPr txBox="1"/>
          <p:nvPr/>
        </p:nvSpPr>
        <p:spPr>
          <a:xfrm>
            <a:off x="6102923" y="3523899"/>
            <a:ext cx="252469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200" b="1" noProof="1">
                <a:solidFill>
                  <a:schemeClr val="accent6">
                    <a:lumMod val="75000"/>
                  </a:schemeClr>
                </a:solidFill>
              </a:rPr>
              <a:t>Student Council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D986DF3-A542-43A7-A66D-3A49B8FD976E}"/>
              </a:ext>
            </a:extLst>
          </p:cNvPr>
          <p:cNvSpPr txBox="1"/>
          <p:nvPr/>
        </p:nvSpPr>
        <p:spPr>
          <a:xfrm>
            <a:off x="4209510" y="6481113"/>
            <a:ext cx="252469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200" b="1" noProof="1">
                <a:solidFill>
                  <a:schemeClr val="accent6">
                    <a:lumMod val="75000"/>
                  </a:schemeClr>
                </a:solidFill>
              </a:rPr>
              <a:t>Student interview panel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D986DF3-A542-43A7-A66D-3A49B8FD976E}"/>
              </a:ext>
            </a:extLst>
          </p:cNvPr>
          <p:cNvSpPr txBox="1"/>
          <p:nvPr/>
        </p:nvSpPr>
        <p:spPr>
          <a:xfrm>
            <a:off x="2525225" y="2929813"/>
            <a:ext cx="252469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200" b="1" noProof="1">
                <a:solidFill>
                  <a:schemeClr val="accent6">
                    <a:lumMod val="75000"/>
                  </a:schemeClr>
                </a:solidFill>
              </a:rPr>
              <a:t>Makaton Champions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433315" y="4833285"/>
            <a:ext cx="1446902" cy="699257"/>
            <a:chOff x="249702" y="4895878"/>
            <a:chExt cx="2202816" cy="699257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249702" y="4895878"/>
              <a:ext cx="2202816" cy="2616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050" b="1" noProof="1">
                  <a:solidFill>
                    <a:schemeClr val="accent6">
                      <a:lumMod val="75000"/>
                    </a:schemeClr>
                  </a:solidFill>
                </a:rPr>
                <a:t>Interventions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800" b="1" noProof="1">
                  <a:solidFill>
                    <a:schemeClr val="accent6">
                      <a:lumMod val="75000"/>
                    </a:schemeClr>
                  </a:solidFill>
                </a:rPr>
                <a:t>Identified children may have additional support outside of the classroom group if appropraite</a:t>
              </a:r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3313102" y="3932289"/>
            <a:ext cx="1016611" cy="699257"/>
            <a:chOff x="249702" y="4895878"/>
            <a:chExt cx="2202816" cy="699257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249702" y="4895878"/>
              <a:ext cx="2202816" cy="2616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050" b="1" noProof="1">
                  <a:solidFill>
                    <a:schemeClr val="accent6">
                      <a:lumMod val="75000"/>
                    </a:schemeClr>
                  </a:solidFill>
                </a:rPr>
                <a:t>Assessment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4616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800" b="1" noProof="1">
                  <a:solidFill>
                    <a:schemeClr val="accent6">
                      <a:lumMod val="75000"/>
                    </a:schemeClr>
                  </a:solidFill>
                </a:rPr>
                <a:t>Student achievement monitored using Earwig for academic and EHCP outcomes</a:t>
              </a: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9D986DF3-A542-43A7-A66D-3A49B8FD976E}"/>
              </a:ext>
            </a:extLst>
          </p:cNvPr>
          <p:cNvSpPr txBox="1"/>
          <p:nvPr/>
        </p:nvSpPr>
        <p:spPr>
          <a:xfrm>
            <a:off x="-756256" y="2619831"/>
            <a:ext cx="252469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endParaRPr lang="en-US" sz="1200" b="1" noProof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UK7XRFSVNHM5-2120011387-156901</_dlc_DocId>
    <_dlc_DocIdUrl xmlns="a540dbd6-63c1-405e-b21f-3d4038146b2f">
      <Url>https://stgeorgesiow.sharepoint.com/sites/AdminSharedDocuments/_layouts/15/DocIdRedir.aspx?ID=UK7XRFSVNHM5-2120011387-156901</Url>
      <Description>UK7XRFSVNHM5-2120011387-156901</Description>
    </_dlc_DocIdUrl>
  </documentManagement>
</p:properties>
</file>

<file path=customXml/itemProps1.xml><?xml version="1.0" encoding="utf-8"?>
<ds:datastoreItem xmlns:ds="http://schemas.openxmlformats.org/officeDocument/2006/customXml" ds:itemID="{63C82B05-6A57-4EB3-ACA0-3EDE02CFB05A}"/>
</file>

<file path=customXml/itemProps2.xml><?xml version="1.0" encoding="utf-8"?>
<ds:datastoreItem xmlns:ds="http://schemas.openxmlformats.org/officeDocument/2006/customXml" ds:itemID="{1F3C58EB-1A3B-422E-BCAF-06A589172F9D}"/>
</file>

<file path=customXml/itemProps3.xml><?xml version="1.0" encoding="utf-8"?>
<ds:datastoreItem xmlns:ds="http://schemas.openxmlformats.org/officeDocument/2006/customXml" ds:itemID="{AD4DE959-6D5B-4369-BF74-A0E25C46200A}"/>
</file>

<file path=customXml/itemProps4.xml><?xml version="1.0" encoding="utf-8"?>
<ds:datastoreItem xmlns:ds="http://schemas.openxmlformats.org/officeDocument/2006/customXml" ds:itemID="{77F51478-89E6-463C-B561-1FCD6B98E944}"/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10808</TotalTime>
  <Words>355</Words>
  <Application>Microsoft Office PowerPoint</Application>
  <PresentationFormat>On-screen Show (4:3)</PresentationFormat>
  <Paragraphs>53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Template PresentationGo</vt:lpstr>
      <vt:lpstr>Template PresentationGo Dark</vt:lpstr>
      <vt:lpstr>Custom Design</vt:lpstr>
      <vt:lpstr>     Key stage 3 Roadmap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Map Timeline</dc:title>
  <dc:creator>PresentationGO.com</dc:creator>
  <dc:description>© Copyright PresentationGO.com</dc:description>
  <cp:lastModifiedBy>Rebecca Kenshole</cp:lastModifiedBy>
  <cp:revision>24</cp:revision>
  <dcterms:created xsi:type="dcterms:W3CDTF">2014-11-26T05:14:11Z</dcterms:created>
  <dcterms:modified xsi:type="dcterms:W3CDTF">2026-06-09T08:42:08Z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_dlc_DocIdItemGuid">
    <vt:lpwstr>5c603ea8-bbdf-4b4b-8780-5dea5147e2c9</vt:lpwstr>
  </property>
</Properties>
</file>