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703" r:id="rId6"/>
    <p:sldMasterId id="2147483692" r:id="rId7"/>
  </p:sldMasterIdLst>
  <p:notesMasterIdLst>
    <p:notesMasterId r:id="rId9"/>
  </p:notesMasterIdLst>
  <p:sldIdLst>
    <p:sldId id="35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951"/>
    <a:srgbClr val="F0EEEF"/>
    <a:srgbClr val="00B09B"/>
    <a:srgbClr val="CC3399"/>
    <a:srgbClr val="2B323B"/>
    <a:srgbClr val="0D95BC"/>
    <a:srgbClr val="DF361F"/>
    <a:srgbClr val="6C2B43"/>
    <a:srgbClr val="7B0051"/>
    <a:srgbClr val="EB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D76F6B-73EB-E13B-8795-D81321FCF152}" v="14" dt="2026-05-19T14:50:30.798"/>
    <p1510:client id="{417959CA-F592-9FAE-AEB9-6B5649405240}" v="355" dt="2026-05-19T15:51:39.954"/>
    <p1510:client id="{86840364-E625-61FE-67C8-A42617DB64E7}" v="824" dt="2026-05-20T15:15:23.496"/>
    <p1510:client id="{C219CDFB-E51F-96A0-5B1F-B45BA1274D05}" v="29" dt="2026-05-21T09:47:33.978"/>
    <p1510:client id="{E833FEB2-258A-00D6-53F1-EBA8145501F8}" v="25" dt="2026-05-19T15:38:33.702"/>
    <p1510:client id="{F28EAAAF-C23D-7841-0509-40FFADA50E6B}" v="209" dt="2026-05-21T09:44:52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.xml" Id="rId8" /><Relationship Type="http://schemas.openxmlformats.org/officeDocument/2006/relationships/tableStyles" Target="tableStyles.xml" Id="rId13" /><Relationship Type="http://schemas.openxmlformats.org/officeDocument/2006/relationships/customXml" Target="../customXml/item3.xml" Id="rId3" /><Relationship Type="http://schemas.openxmlformats.org/officeDocument/2006/relationships/slideMaster" Target="slideMasters/slideMaster3.xml" Id="rId7" /><Relationship Type="http://schemas.openxmlformats.org/officeDocument/2006/relationships/theme" Target="theme/theme1.xml" Id="rId12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Master" Target="slideMasters/slideMaster2.xml" Id="rId6" /><Relationship Type="http://schemas.openxmlformats.org/officeDocument/2006/relationships/viewProps" Target="viewProps.xml" Id="rId11" /><Relationship Type="http://schemas.openxmlformats.org/officeDocument/2006/relationships/slideMaster" Target="slideMasters/slideMaster1.xml" Id="rId5" /><Relationship Type="http://schemas.microsoft.com/office/2015/10/relationships/revisionInfo" Target="revisionInfo.xml" Id="rId15" /><Relationship Type="http://schemas.openxmlformats.org/officeDocument/2006/relationships/presProps" Target="presProps.xml" Id="rId10" /><Relationship Type="http://schemas.openxmlformats.org/officeDocument/2006/relationships/customXml" Target="../customXml/item4.xml" Id="rId4" /><Relationship Type="http://schemas.openxmlformats.org/officeDocument/2006/relationships/notesMaster" Target="notesMasters/notesMaster1.xml" Id="rId9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>
                <a:solidFill>
                  <a:srgbClr val="A5CD00"/>
                </a:solidFill>
              </a:rPr>
              <a:t>T</a:t>
            </a:r>
            <a:r>
              <a:rPr lang="en-US" baseline="0">
                <a:solidFill>
                  <a:srgbClr val="A5CD00"/>
                </a:solidFill>
              </a:rPr>
              <a:t>he free PowerPoint and Google Slides template library</a:t>
            </a:r>
            <a:endParaRPr lang="en-US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435" y="81633"/>
            <a:ext cx="5740811" cy="766709"/>
          </a:xfrm>
        </p:spPr>
        <p:txBody>
          <a:bodyPr lIns="91440" tIns="45720" rIns="0" bIns="45720" anchor="t">
            <a:noAutofit/>
          </a:bodyPr>
          <a:lstStyle/>
          <a:p>
            <a:r>
              <a:rPr lang="en-US" sz="2800">
                <a:solidFill>
                  <a:srgbClr val="063951"/>
                </a:solidFill>
                <a:latin typeface="Segoe UI Black"/>
                <a:ea typeface="Segoe UI Black"/>
              </a:rPr>
              <a:t>     St Georges </a:t>
            </a:r>
            <a:r>
              <a:rPr lang="en-US" sz="2800" err="1">
                <a:solidFill>
                  <a:srgbClr val="063951"/>
                </a:solidFill>
                <a:latin typeface="Segoe UI Black"/>
                <a:ea typeface="Segoe UI Black"/>
              </a:rPr>
              <a:t>Maths</a:t>
            </a:r>
            <a:r>
              <a:rPr lang="en-US" sz="2800">
                <a:solidFill>
                  <a:srgbClr val="063951"/>
                </a:solidFill>
                <a:latin typeface="Segoe UI Black"/>
                <a:ea typeface="Segoe UI Black"/>
              </a:rPr>
              <a:t> Roadmap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53494" y="184468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rgbClr val="063951"/>
                  </a:solidFill>
                </a:endParaRPr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rgbClr val="063951"/>
                  </a:solidFill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rgbClr val="063951"/>
                  </a:solidFill>
                </a:endParaRPr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rgbClr val="063951"/>
                  </a:solidFill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9410F4CE-3E97-4570-A807-A514472A5A4E}"/>
              </a:ext>
            </a:extLst>
          </p:cNvPr>
          <p:cNvSpPr/>
          <p:nvPr/>
        </p:nvSpPr>
        <p:spPr>
          <a:xfrm>
            <a:off x="5514540" y="3139046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10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3342685" y="4830655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12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3399119" y="3170438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11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6691011" y="4834883"/>
            <a:ext cx="796105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14</a:t>
            </a: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191406" y="3945668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063951"/>
              </a:solidFill>
            </a:endParaRPr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959794" y="2289871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rgbClr val="063951"/>
              </a:solidFill>
            </a:endParaRP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342017" y="2297056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Universal Access">
            <a:extLst>
              <a:ext uri="{FF2B5EF4-FFF2-40B4-BE49-F238E27FC236}">
                <a16:creationId xmlns:a16="http://schemas.microsoft.com/office/drawing/2014/main" id="{8FF05A06-848E-4B1E-B3F6-0BC22377CC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13" y="1655867"/>
            <a:ext cx="377632" cy="377632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90008" y="229703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BC1CB7CA-7166-460B-AE2F-ABF79F2BE5E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3983" y="2827376"/>
            <a:ext cx="400110" cy="400110"/>
          </a:xfrm>
          <a:prstGeom prst="rect">
            <a:avLst/>
          </a:prstGeom>
        </p:spPr>
      </p:pic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1369" y="1030393"/>
            <a:ext cx="303892" cy="303892"/>
          </a:xfrm>
          <a:prstGeom prst="rect">
            <a:avLst/>
          </a:prstGeom>
        </p:spPr>
      </p:pic>
      <p:pic>
        <p:nvPicPr>
          <p:cNvPr id="114" name="Graphic 113" descr="Head with gears">
            <a:extLst>
              <a:ext uri="{FF2B5EF4-FFF2-40B4-BE49-F238E27FC236}">
                <a16:creationId xmlns:a16="http://schemas.microsoft.com/office/drawing/2014/main" id="{727B278F-47BE-40E4-8152-8795266E0F9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1327" y="513943"/>
            <a:ext cx="400110" cy="400110"/>
          </a:xfrm>
          <a:prstGeom prst="rect">
            <a:avLst/>
          </a:prstGeom>
        </p:spPr>
      </p:pic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1646120" y="5268745"/>
            <a:ext cx="1485002" cy="1112553"/>
            <a:chOff x="220700" y="4699514"/>
            <a:chExt cx="2260821" cy="1112553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20700" y="4699514"/>
              <a:ext cx="2202816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Community work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84551" y="4981070"/>
              <a:ext cx="2196970" cy="83099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en-US" sz="800" b="1" noProof="1">
                  <a:solidFill>
                    <a:srgbClr val="063951"/>
                  </a:solidFill>
                </a:rPr>
                <a:t>Students visit local providers in the community to undertake weekly work experience and use skills and knowledge from Maths in practical situations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8280102-2F7A-4B3C-B04A-FB8157DC0533}"/>
              </a:ext>
            </a:extLst>
          </p:cNvPr>
          <p:cNvGrpSpPr/>
          <p:nvPr/>
        </p:nvGrpSpPr>
        <p:grpSpPr>
          <a:xfrm>
            <a:off x="6825825" y="124417"/>
            <a:ext cx="2325167" cy="483813"/>
            <a:chOff x="3416779" y="4362904"/>
            <a:chExt cx="2389008" cy="483813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A493221-5636-45B1-ACF0-3C41B36D4002}"/>
                </a:ext>
              </a:extLst>
            </p:cNvPr>
            <p:cNvSpPr txBox="1"/>
            <p:nvPr/>
          </p:nvSpPr>
          <p:spPr>
            <a:xfrm>
              <a:off x="3602971" y="4362904"/>
              <a:ext cx="2202816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endParaRPr lang="en-US" sz="12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F711671-E30F-46C7-986A-FE9F83B1714F}"/>
                </a:ext>
              </a:extLst>
            </p:cNvPr>
            <p:cNvSpPr txBox="1"/>
            <p:nvPr/>
          </p:nvSpPr>
          <p:spPr>
            <a:xfrm>
              <a:off x="3416779" y="4615885"/>
              <a:ext cx="2196970" cy="230832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127" name="Graphic 126" descr="Head with gears">
            <a:extLst>
              <a:ext uri="{FF2B5EF4-FFF2-40B4-BE49-F238E27FC236}">
                <a16:creationId xmlns:a16="http://schemas.microsoft.com/office/drawing/2014/main" id="{CBDD5795-EF83-40E0-B63E-5168E18B59D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4632" y="4283169"/>
            <a:ext cx="400110" cy="400110"/>
          </a:xfrm>
          <a:prstGeom prst="rect">
            <a:avLst/>
          </a:prstGeom>
        </p:spPr>
      </p:pic>
      <p:sp>
        <p:nvSpPr>
          <p:cNvPr id="137" name="Oval 136">
            <a:extLst>
              <a:ext uri="{FF2B5EF4-FFF2-40B4-BE49-F238E27FC236}">
                <a16:creationId xmlns:a16="http://schemas.microsoft.com/office/drawing/2014/main" id="{F5E89C69-938A-4359-A9F2-6542877C2808}"/>
              </a:ext>
            </a:extLst>
          </p:cNvPr>
          <p:cNvSpPr/>
          <p:nvPr/>
        </p:nvSpPr>
        <p:spPr>
          <a:xfrm>
            <a:off x="531792" y="1245767"/>
            <a:ext cx="1196613" cy="11669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>
                <a:solidFill>
                  <a:srgbClr val="063951"/>
                </a:solidFill>
              </a:rPr>
              <a:t>Entry to St George's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6810B2A-0C47-46AB-A1E6-AD5BDE6576B2}"/>
              </a:ext>
            </a:extLst>
          </p:cNvPr>
          <p:cNvGrpSpPr/>
          <p:nvPr/>
        </p:nvGrpSpPr>
        <p:grpSpPr>
          <a:xfrm>
            <a:off x="607860" y="469630"/>
            <a:ext cx="3024762" cy="512532"/>
            <a:chOff x="940171" y="4811875"/>
            <a:chExt cx="2772586" cy="51253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C4B7D37-F00D-476D-8437-630204D215E7}"/>
                </a:ext>
              </a:extLst>
            </p:cNvPr>
            <p:cNvSpPr txBox="1"/>
            <p:nvPr/>
          </p:nvSpPr>
          <p:spPr>
            <a:xfrm>
              <a:off x="1509941" y="4811875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      The Journey Starts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368A237-A618-4963-BF38-06C539763524}"/>
                </a:ext>
              </a:extLst>
            </p:cNvPr>
            <p:cNvSpPr txBox="1"/>
            <p:nvPr/>
          </p:nvSpPr>
          <p:spPr>
            <a:xfrm>
              <a:off x="940171" y="4955075"/>
              <a:ext cx="2196969" cy="369332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            Students placed in classes of similar need type and level of achievement</a:t>
              </a:r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94FE1585-2FB3-4045-A8C1-9EA77DB6DE76}"/>
              </a:ext>
            </a:extLst>
          </p:cNvPr>
          <p:cNvSpPr txBox="1"/>
          <p:nvPr/>
        </p:nvSpPr>
        <p:spPr>
          <a:xfrm>
            <a:off x="3266224" y="2604524"/>
            <a:ext cx="2054159" cy="230832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r>
              <a:rPr lang="en-US" sz="900" b="1" noProof="1">
                <a:solidFill>
                  <a:srgbClr val="063951"/>
                </a:solidFill>
              </a:rPr>
              <a:t>. 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8FC289F-1447-4DB1-9370-8242E1409731}"/>
              </a:ext>
            </a:extLst>
          </p:cNvPr>
          <p:cNvSpPr/>
          <p:nvPr/>
        </p:nvSpPr>
        <p:spPr>
          <a:xfrm>
            <a:off x="2366371" y="3919651"/>
            <a:ext cx="755119" cy="7241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>
                <a:solidFill>
                  <a:srgbClr val="063951"/>
                </a:solidFill>
              </a:rPr>
              <a:t>Key stage 5</a:t>
            </a:r>
            <a:endParaRPr lang="en-US" sz="1400" b="1">
              <a:solidFill>
                <a:srgbClr val="063951"/>
              </a:solidFill>
            </a:endParaRP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710B8E1-181E-40BA-B20D-719ED96DA541}"/>
              </a:ext>
            </a:extLst>
          </p:cNvPr>
          <p:cNvGrpSpPr/>
          <p:nvPr/>
        </p:nvGrpSpPr>
        <p:grpSpPr>
          <a:xfrm>
            <a:off x="5235108" y="546460"/>
            <a:ext cx="1456281" cy="633703"/>
            <a:chOff x="-1482984" y="5364614"/>
            <a:chExt cx="2439861" cy="63370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E650D1B-3933-4F65-8BA2-EA390F8AE2FB}"/>
                </a:ext>
              </a:extLst>
            </p:cNvPr>
            <p:cNvSpPr txBox="1"/>
            <p:nvPr/>
          </p:nvSpPr>
          <p:spPr>
            <a:xfrm>
              <a:off x="-1482984" y="5364614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rgbClr val="063951"/>
                  </a:solidFill>
                </a:rPr>
                <a:t>EHCP Outcomes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E9ECF5B-9F31-4C3C-BDE1-B93EFF806761}"/>
                </a:ext>
              </a:extLst>
            </p:cNvPr>
            <p:cNvSpPr txBox="1"/>
            <p:nvPr/>
          </p:nvSpPr>
          <p:spPr>
            <a:xfrm>
              <a:off x="-1240092" y="5490486"/>
              <a:ext cx="2196969" cy="50783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EHCP outcomes relating to Numeracy Skills monitored on Earwig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75C441E-D611-433B-A136-5E05C606811D}"/>
              </a:ext>
            </a:extLst>
          </p:cNvPr>
          <p:cNvGrpSpPr/>
          <p:nvPr/>
        </p:nvGrpSpPr>
        <p:grpSpPr>
          <a:xfrm>
            <a:off x="3175793" y="5703981"/>
            <a:ext cx="2799864" cy="791984"/>
            <a:chOff x="255549" y="4849317"/>
            <a:chExt cx="2196969" cy="791984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76280BB-DB38-4794-BDEF-508CB1FFFBD7}"/>
                </a:ext>
              </a:extLst>
            </p:cNvPr>
            <p:cNvSpPr txBox="1"/>
            <p:nvPr/>
          </p:nvSpPr>
          <p:spPr>
            <a:xfrm>
              <a:off x="257855" y="4849317"/>
              <a:ext cx="1680997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rgbClr val="063951"/>
                  </a:solidFill>
                </a:rPr>
                <a:t>Careers Education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D5CF745-0BB1-47AE-B511-A9D64C3016E1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50783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just"/>
              <a:r>
                <a:rPr lang="en-US" sz="900" b="1" noProof="1">
                  <a:solidFill>
                    <a:srgbClr val="063951"/>
                  </a:solidFill>
                </a:rPr>
                <a:t>Students will explore aspirations and access careers activities to engage them in considering life beyond school age. </a:t>
              </a:r>
            </a:p>
          </p:txBody>
        </p:sp>
      </p:grpSp>
      <p:pic>
        <p:nvPicPr>
          <p:cNvPr id="165" name="Graphic 164" descr="Head with gears">
            <a:extLst>
              <a:ext uri="{FF2B5EF4-FFF2-40B4-BE49-F238E27FC236}">
                <a16:creationId xmlns:a16="http://schemas.microsoft.com/office/drawing/2014/main" id="{D6141243-A4FB-4A48-85DF-32160F0BE3F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8512" y="5619448"/>
            <a:ext cx="400110" cy="400110"/>
          </a:xfrm>
          <a:prstGeom prst="rect">
            <a:avLst/>
          </a:prstGeom>
        </p:spPr>
      </p:pic>
      <p:sp>
        <p:nvSpPr>
          <p:cNvPr id="166" name="Oval 165">
            <a:extLst>
              <a:ext uri="{FF2B5EF4-FFF2-40B4-BE49-F238E27FC236}">
                <a16:creationId xmlns:a16="http://schemas.microsoft.com/office/drawing/2014/main" id="{4F5AD0B0-CCE3-41C7-A182-834E2DBADC17}"/>
              </a:ext>
            </a:extLst>
          </p:cNvPr>
          <p:cNvSpPr/>
          <p:nvPr/>
        </p:nvSpPr>
        <p:spPr>
          <a:xfrm>
            <a:off x="6450811" y="2203212"/>
            <a:ext cx="763571" cy="7241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rgbClr val="063951"/>
                </a:solidFill>
              </a:rPr>
              <a:t>Key stage 4</a:t>
            </a: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18D847B-8EC1-4279-A062-07101B37A3C2}"/>
              </a:ext>
            </a:extLst>
          </p:cNvPr>
          <p:cNvGrpSpPr/>
          <p:nvPr/>
        </p:nvGrpSpPr>
        <p:grpSpPr>
          <a:xfrm>
            <a:off x="6225041" y="5716103"/>
            <a:ext cx="2524690" cy="1314810"/>
            <a:chOff x="249702" y="4880489"/>
            <a:chExt cx="2202816" cy="1314810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D986DF3-A542-43A7-A66D-3A49B8FD976E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rgbClr val="063951"/>
                  </a:solidFill>
                  <a:ea typeface="Calibri"/>
                  <a:cs typeface="Calibri"/>
                </a:rPr>
                <a:t>Students move onto next provider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AA47D6DB-4724-4647-9B4F-A153A5412525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1061829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en-US" sz="900" b="1" noProof="1">
                  <a:solidFill>
                    <a:srgbClr val="063951"/>
                  </a:solidFill>
                </a:rPr>
                <a:t>End of Key stage students leave with Functional Skills level to be continued at the next setting.</a:t>
              </a:r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  <a:p>
              <a:r>
                <a:rPr lang="en-US" sz="900" b="1" noProof="1">
                  <a:solidFill>
                    <a:srgbClr val="063951"/>
                  </a:solidFill>
                  <a:ea typeface="Calibri"/>
                  <a:cs typeface="Calibri"/>
                </a:rPr>
                <a:t>College – Pathways or Foundation Learning (GCSE)</a:t>
              </a:r>
            </a:p>
            <a:p>
              <a:r>
                <a:rPr lang="en-US" sz="900" b="1" noProof="1">
                  <a:solidFill>
                    <a:srgbClr val="063951"/>
                  </a:solidFill>
                  <a:ea typeface="Calibri"/>
                  <a:cs typeface="Calibri"/>
                </a:rPr>
                <a:t>HTP</a:t>
              </a:r>
            </a:p>
            <a:p>
              <a:r>
                <a:rPr lang="en-US" sz="900" b="1" noProof="1">
                  <a:solidFill>
                    <a:srgbClr val="063951"/>
                  </a:solidFill>
                  <a:ea typeface="Calibri"/>
                  <a:cs typeface="Calibri"/>
                </a:rPr>
                <a:t>Social Care</a:t>
              </a:r>
            </a:p>
            <a:p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  <a:p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51185C6B-F098-41F9-8A8D-931E0333F2DA}"/>
              </a:ext>
            </a:extLst>
          </p:cNvPr>
          <p:cNvGrpSpPr/>
          <p:nvPr/>
        </p:nvGrpSpPr>
        <p:grpSpPr>
          <a:xfrm>
            <a:off x="1652266" y="923044"/>
            <a:ext cx="2357434" cy="528796"/>
            <a:chOff x="259498" y="4922052"/>
            <a:chExt cx="2222406" cy="528796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8083ABF-3376-4857-A0FD-084EE4A71547}"/>
                </a:ext>
              </a:extLst>
            </p:cNvPr>
            <p:cNvSpPr txBox="1"/>
            <p:nvPr/>
          </p:nvSpPr>
          <p:spPr>
            <a:xfrm>
              <a:off x="259498" y="4922052"/>
              <a:ext cx="222240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Baselining - Earwig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D5DE0D9-CE5F-4552-B439-6A5FDD47AD94}"/>
                </a:ext>
              </a:extLst>
            </p:cNvPr>
            <p:cNvSpPr txBox="1"/>
            <p:nvPr/>
          </p:nvSpPr>
          <p:spPr>
            <a:xfrm>
              <a:off x="275141" y="5081516"/>
              <a:ext cx="2196969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rgbClr val="063951"/>
                  </a:solidFill>
                </a:rPr>
                <a:t>Students baselined against KS3 curriculum outcomes by teacher Sept - Oct. </a:t>
              </a:r>
            </a:p>
          </p:txBody>
        </p:sp>
      </p:grpSp>
      <p:pic>
        <p:nvPicPr>
          <p:cNvPr id="182" name="Graphic 181" descr="Head with gears">
            <a:extLst>
              <a:ext uri="{FF2B5EF4-FFF2-40B4-BE49-F238E27FC236}">
                <a16:creationId xmlns:a16="http://schemas.microsoft.com/office/drawing/2014/main" id="{4098CD32-E481-4B8E-AE22-458D6BCD672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8175" y="6318758"/>
            <a:ext cx="400110" cy="400110"/>
          </a:xfrm>
          <a:prstGeom prst="rect">
            <a:avLst/>
          </a:prstGeom>
        </p:spPr>
      </p:pic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ACD219E-53DA-49DF-97E6-62B7C04A70AC}"/>
              </a:ext>
            </a:extLst>
          </p:cNvPr>
          <p:cNvGrpSpPr/>
          <p:nvPr/>
        </p:nvGrpSpPr>
        <p:grpSpPr>
          <a:xfrm>
            <a:off x="81756" y="3658072"/>
            <a:ext cx="2202418" cy="909704"/>
            <a:chOff x="98590" y="4942834"/>
            <a:chExt cx="2217896" cy="909704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80E5136-050A-494E-A0F2-5ADBF42CEB59}"/>
                </a:ext>
              </a:extLst>
            </p:cNvPr>
            <p:cNvSpPr txBox="1"/>
            <p:nvPr/>
          </p:nvSpPr>
          <p:spPr>
            <a:xfrm>
              <a:off x="103207" y="4942834"/>
              <a:ext cx="2213279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Accredited programmes KS 4 &amp; 5 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3C013A6F-6A9C-4228-9B99-7999C4DAE03F}"/>
                </a:ext>
              </a:extLst>
            </p:cNvPr>
            <p:cNvSpPr txBox="1"/>
            <p:nvPr/>
          </p:nvSpPr>
          <p:spPr>
            <a:xfrm>
              <a:off x="98590" y="5206207"/>
              <a:ext cx="2196970" cy="646331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en-US" sz="900" b="1" noProof="1">
                  <a:solidFill>
                    <a:srgbClr val="063951"/>
                  </a:solidFill>
                </a:rPr>
                <a:t>Students will have access to Pre entry E1, E2, E3, Functions skills level 1 and 2 as appropraite.  </a:t>
              </a:r>
            </a:p>
            <a:p>
              <a:endParaRPr lang="en-US" sz="900" b="1" noProof="1">
                <a:solidFill>
                  <a:srgbClr val="063951"/>
                </a:solidFill>
              </a:endParaRPr>
            </a:p>
          </p:txBody>
        </p:sp>
      </p:grpSp>
      <p:pic>
        <p:nvPicPr>
          <p:cNvPr id="1032" name="Graphic 1031" descr="Flag">
            <a:extLst>
              <a:ext uri="{FF2B5EF4-FFF2-40B4-BE49-F238E27FC236}">
                <a16:creationId xmlns:a16="http://schemas.microsoft.com/office/drawing/2014/main" id="{4304BCDB-C95A-4676-BB9A-7452BA76A3D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93325" y="4566352"/>
            <a:ext cx="661312" cy="661312"/>
          </a:xfrm>
          <a:prstGeom prst="rect">
            <a:avLst/>
          </a:prstGeom>
        </p:spPr>
      </p:pic>
      <p:pic>
        <p:nvPicPr>
          <p:cNvPr id="24" name="Picture 23" descr="A picture containing game, pair&#10;&#10;Description automatically generated">
            <a:extLst>
              <a:ext uri="{FF2B5EF4-FFF2-40B4-BE49-F238E27FC236}">
                <a16:creationId xmlns:a16="http://schemas.microsoft.com/office/drawing/2014/main" id="{BE9A2342-4989-4C7F-AF52-7EFB7AB423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34" y="4595793"/>
            <a:ext cx="739073" cy="739073"/>
          </a:xfrm>
          <a:prstGeom prst="rect">
            <a:avLst/>
          </a:prstGeom>
        </p:spPr>
      </p:pic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70412" y="4827990"/>
            <a:ext cx="1455628" cy="834736"/>
            <a:chOff x="229856" y="4847311"/>
            <a:chExt cx="2216101" cy="83473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43141" y="4847311"/>
              <a:ext cx="2202816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Community Visits</a:t>
              </a:r>
              <a:endParaRPr lang="en-US" sz="12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29856" y="5097272"/>
              <a:ext cx="2196970" cy="58477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en-US" sz="800" noProof="1">
                  <a:solidFill>
                    <a:srgbClr val="063951"/>
                  </a:solidFill>
                  <a:ea typeface="+mn-lt"/>
                  <a:cs typeface="+mn-lt"/>
                </a:rPr>
                <a:t>Students visit the local community during Maths lessons to apply their skills in real-life situations such as shopping and travel.</a:t>
              </a:r>
              <a:endParaRPr lang="en-US" dirty="0">
                <a:ea typeface="+mn-lt"/>
                <a:cs typeface="+mn-lt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7173572" y="3522772"/>
            <a:ext cx="1971547" cy="755813"/>
            <a:chOff x="8205896" y="5623242"/>
            <a:chExt cx="2208610" cy="755813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8211690" y="5623242"/>
              <a:ext cx="2202816" cy="2616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100" b="1" noProof="1">
                  <a:solidFill>
                    <a:srgbClr val="063951"/>
                  </a:solidFill>
                </a:rPr>
                <a:t>Monitoring and Assessment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8205896" y="5871224"/>
              <a:ext cx="2196969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rgbClr val="063951"/>
                  </a:solidFill>
                </a:rPr>
                <a:t>Student achievement monitored using Earwig for academic and EHCP outcomes 2 pieces of evidence per half term. </a:t>
              </a: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-756256" y="2619831"/>
            <a:ext cx="252469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endParaRPr lang="en-US" sz="1200" b="1" noProof="1">
              <a:solidFill>
                <a:srgbClr val="063951"/>
              </a:solidFill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4866617" y="4816772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13</a:t>
            </a: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2517150" y="1426685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7</a:t>
            </a: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4283602" y="1456373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8</a:t>
            </a: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5768434" y="1411303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>
                <a:solidFill>
                  <a:srgbClr val="063951"/>
                </a:solidFill>
              </a:rPr>
              <a:t>Year 9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1185C6B-F098-41F9-8A8D-931E0333F2DA}"/>
              </a:ext>
            </a:extLst>
          </p:cNvPr>
          <p:cNvGrpSpPr/>
          <p:nvPr/>
        </p:nvGrpSpPr>
        <p:grpSpPr>
          <a:xfrm>
            <a:off x="7392506" y="2111490"/>
            <a:ext cx="1556159" cy="746154"/>
            <a:chOff x="249702" y="4985470"/>
            <a:chExt cx="2202816" cy="463367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18083ABF-3376-4857-A0FD-084EE4A71547}"/>
                </a:ext>
              </a:extLst>
            </p:cNvPr>
            <p:cNvSpPr txBox="1"/>
            <p:nvPr/>
          </p:nvSpPr>
          <p:spPr>
            <a:xfrm>
              <a:off x="249702" y="4985470"/>
              <a:ext cx="2202816" cy="17201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>
                  <a:solidFill>
                    <a:srgbClr val="063951"/>
                  </a:solidFill>
                </a:rPr>
                <a:t>Baselining - Earwig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2D5DE0D9-CE5F-4552-B439-6A5FDD47AD94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31536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Students baselined against KS4 </a:t>
              </a:r>
            </a:p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curriculum outcomes by teacher </a:t>
              </a:r>
            </a:p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Sept - Oct. </a:t>
              </a: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51185C6B-F098-41F9-8A8D-931E0333F2DA}"/>
              </a:ext>
            </a:extLst>
          </p:cNvPr>
          <p:cNvGrpSpPr/>
          <p:nvPr/>
        </p:nvGrpSpPr>
        <p:grpSpPr>
          <a:xfrm>
            <a:off x="3678945" y="559819"/>
            <a:ext cx="1572809" cy="725370"/>
            <a:chOff x="650462" y="4901583"/>
            <a:chExt cx="2213902" cy="445211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18083ABF-3376-4857-A0FD-084EE4A71547}"/>
                </a:ext>
              </a:extLst>
            </p:cNvPr>
            <p:cNvSpPr txBox="1"/>
            <p:nvPr/>
          </p:nvSpPr>
          <p:spPr>
            <a:xfrm>
              <a:off x="661548" y="4901583"/>
              <a:ext cx="2202816" cy="17201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>
                  <a:solidFill>
                    <a:srgbClr val="063951"/>
                  </a:solidFill>
                </a:rPr>
                <a:t>Curriculum levels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2D5DE0D9-CE5F-4552-B439-6A5FDD47AD94}"/>
                </a:ext>
              </a:extLst>
            </p:cNvPr>
            <p:cNvSpPr txBox="1"/>
            <p:nvPr/>
          </p:nvSpPr>
          <p:spPr>
            <a:xfrm>
              <a:off x="650462" y="5031427"/>
              <a:ext cx="2196968" cy="315367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Number 1-5 </a:t>
              </a:r>
            </a:p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Data 1 - 5</a:t>
              </a:r>
            </a:p>
            <a:p>
              <a:pPr algn="ctr"/>
              <a:r>
                <a:rPr lang="en-US" sz="900" b="1" noProof="1">
                  <a:solidFill>
                    <a:srgbClr val="063951"/>
                  </a:solidFill>
                </a:rPr>
                <a:t>Shape and Space 1 - 5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4240775" y="4083935"/>
            <a:ext cx="1914494" cy="662689"/>
            <a:chOff x="5189336" y="4203349"/>
            <a:chExt cx="2914694" cy="662689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5189336" y="4203349"/>
              <a:ext cx="2914694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r>
                <a:rPr lang="en-US" sz="1200" b="1" noProof="1">
                  <a:solidFill>
                    <a:srgbClr val="063951"/>
                  </a:solidFill>
                </a:rPr>
                <a:t>Key stage 5 streamed groups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5245278" y="4404373"/>
              <a:ext cx="2845566" cy="461665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r>
                <a:rPr lang="en-US" sz="800" b="1" noProof="1">
                  <a:solidFill>
                    <a:srgbClr val="063951"/>
                  </a:solidFill>
                </a:rPr>
                <a:t>Students are taught in groups appropriate to level of accreditation for Maths in Key stage 5. 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C2164562-2A1F-4874-A5D1-AC2A65E83C0C}"/>
              </a:ext>
            </a:extLst>
          </p:cNvPr>
          <p:cNvGrpSpPr/>
          <p:nvPr/>
        </p:nvGrpSpPr>
        <p:grpSpPr>
          <a:xfrm>
            <a:off x="5380813" y="4132214"/>
            <a:ext cx="2309027" cy="467987"/>
            <a:chOff x="255549" y="4927487"/>
            <a:chExt cx="2282283" cy="436815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A8B7235C-A5F4-4B69-A480-3A3D8065A110}"/>
                </a:ext>
              </a:extLst>
            </p:cNvPr>
            <p:cNvSpPr txBox="1"/>
            <p:nvPr/>
          </p:nvSpPr>
          <p:spPr>
            <a:xfrm>
              <a:off x="335016" y="4927487"/>
              <a:ext cx="2202816" cy="276999"/>
            </a:xfrm>
            <a:prstGeom prst="rect">
              <a:avLst/>
            </a:prstGeom>
            <a:noFill/>
          </p:spPr>
          <p:txBody>
            <a:bodyPr wrap="square" lIns="0" tIns="45720" rIns="0" bIns="45720" rtlCol="0" anchor="b">
              <a:spAutoFit/>
            </a:bodyPr>
            <a:lstStyle/>
            <a:p>
              <a:pPr algn="ctr"/>
              <a:endParaRPr lang="en-US" sz="12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B47D1625-2A13-4C5F-88D5-858497B32263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230832"/>
            </a:xfrm>
            <a:prstGeom prst="rect">
              <a:avLst/>
            </a:prstGeom>
            <a:noFill/>
          </p:spPr>
          <p:txBody>
            <a:bodyPr wrap="square" lIns="0" tIns="45720" rIns="0" bIns="45720" rtlCol="0" anchor="t">
              <a:spAutoFit/>
            </a:bodyPr>
            <a:lstStyle/>
            <a:p>
              <a:pPr algn="ctr"/>
              <a:endParaRPr lang="en-US" sz="900" b="1" noProof="1">
                <a:solidFill>
                  <a:srgbClr val="063951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D934BEA-82F8-240F-230F-FD5C2ED4BF9A}"/>
              </a:ext>
            </a:extLst>
          </p:cNvPr>
          <p:cNvSpPr txBox="1"/>
          <p:nvPr/>
        </p:nvSpPr>
        <p:spPr>
          <a:xfrm>
            <a:off x="506282" y="2445068"/>
            <a:ext cx="272771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Number awareness &amp; basic concepts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Counting aloud (1–10, then beyond)</a:t>
            </a:r>
          </a:p>
          <a:p>
            <a:pPr>
              <a:buFont typeface=""/>
              <a:buChar char="•"/>
            </a:pPr>
            <a:r>
              <a:rPr lang="en-US" sz="800" err="1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Recognising</a:t>
            </a: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 numerals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One-to-one correspondence (matching objects to numbers)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Comparing quantities (more / less / same)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Basic shapes and patterns</a:t>
            </a:r>
          </a:p>
          <a:p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Language: bigger, smaller, next, before</a:t>
            </a:r>
          </a:p>
          <a:p>
            <a:endParaRPr lang="en-US">
              <a:latin typeface="Segoe UI"/>
              <a:ea typeface="Segoe UI"/>
              <a:cs typeface="Segoe UI"/>
            </a:endParaRPr>
          </a:p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13FA7-0CE5-F2FE-AC54-D69A0381693D}"/>
              </a:ext>
            </a:extLst>
          </p:cNvPr>
          <p:cNvSpPr txBox="1"/>
          <p:nvPr/>
        </p:nvSpPr>
        <p:spPr>
          <a:xfrm>
            <a:off x="3724194" y="2274824"/>
            <a:ext cx="4572000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Secure basic number fluency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Counting forwards and backwards to 100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Number bonds (to 10, then 20)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Introduction to addition and subtraction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Place value (tens and ones)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Simple problem solving</a:t>
            </a:r>
          </a:p>
          <a:p>
            <a:pPr>
              <a:buFont typeface=""/>
              <a:buChar char="•"/>
            </a:pPr>
            <a:r>
              <a:rPr lang="en-US" sz="8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Basic measures (length, weight, time)</a:t>
            </a:r>
          </a:p>
          <a:p>
            <a:endParaRPr lang="en-US">
              <a:latin typeface="Segoe UI"/>
              <a:ea typeface="Segoe UI"/>
              <a:cs typeface="Segoe UI"/>
            </a:endParaRPr>
          </a:p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00DCE-A4B1-5917-B0B7-D309DB19F929}"/>
              </a:ext>
            </a:extLst>
          </p:cNvPr>
          <p:cNvSpPr txBox="1"/>
          <p:nvPr/>
        </p:nvSpPr>
        <p:spPr>
          <a:xfrm>
            <a:off x="6858000" y="884207"/>
            <a:ext cx="4572000" cy="16158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Expanding calculation skills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Written methods for + and –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Introduction to multiplication and division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Times tables (2, 5, 10 → up to 12)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Fractions (halves, quarters, thirds)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Place value up to thousands</a:t>
            </a:r>
          </a:p>
          <a:p>
            <a:pPr>
              <a:buFont typeface=""/>
              <a:buChar char="•"/>
            </a:pPr>
            <a:r>
              <a:rPr lang="en-US" sz="90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Data handling (simple graphs)</a:t>
            </a:r>
          </a:p>
          <a:p>
            <a:endParaRPr lang="en-US">
              <a:latin typeface="Segoe UI"/>
              <a:ea typeface="Segoe UI"/>
              <a:cs typeface="Segoe UI"/>
            </a:endParaRPr>
          </a:p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45C45F-3EFE-BB75-98D8-4D20DD209555}"/>
              </a:ext>
            </a:extLst>
          </p:cNvPr>
          <p:cNvSpPr txBox="1"/>
          <p:nvPr/>
        </p:nvSpPr>
        <p:spPr>
          <a:xfrm>
            <a:off x="78272" y="5735463"/>
            <a:ext cx="1446902" cy="276999"/>
          </a:xfrm>
          <a:prstGeom prst="rect">
            <a:avLst/>
          </a:prstGeom>
          <a:noFill/>
        </p:spPr>
        <p:txBody>
          <a:bodyPr wrap="square" lIns="0" tIns="45720" rIns="0" bIns="45720" rtlCol="0" anchor="b">
            <a:spAutoFit/>
          </a:bodyPr>
          <a:lstStyle/>
          <a:p>
            <a:r>
              <a:rPr lang="en-US" sz="1200" b="1" noProof="1">
                <a:solidFill>
                  <a:srgbClr val="063951"/>
                </a:solidFill>
              </a:rPr>
              <a:t>6th Form Options</a:t>
            </a:r>
            <a:endParaRPr lang="en-US" sz="1200" b="1" noProof="1">
              <a:solidFill>
                <a:srgbClr val="063951"/>
              </a:solidFill>
              <a:ea typeface="Calibri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BD15E-77F9-DCBF-5C4A-AE6EF7D643BC}"/>
              </a:ext>
            </a:extLst>
          </p:cNvPr>
          <p:cNvSpPr txBox="1"/>
          <p:nvPr/>
        </p:nvSpPr>
        <p:spPr>
          <a:xfrm>
            <a:off x="69546" y="6013998"/>
            <a:ext cx="1443062" cy="70788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r>
              <a:rPr lang="en-US" sz="800" noProof="1">
                <a:solidFill>
                  <a:srgbClr val="063951"/>
                </a:solidFill>
                <a:ea typeface="+mn-lt"/>
                <a:cs typeface="+mn-lt"/>
              </a:rPr>
              <a:t>Students choose to study three vocational subjects across the week. Maths is used to solve practical problems in real-life and work-related tasks.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VKEA5DHNWPDK-625678924-1036571</_dlc_DocId>
    <_dlc_DocIdUrl xmlns="a540dbd6-63c1-405e-b21f-3d4038146b2f">
      <Url>https://stgeorgesiow.sharepoint.com/sites/AdminSharedDocuments/_layouts/15/DocIdRedir.aspx?ID=VKEA5DHNWPDK-625678924-1036571</Url>
      <Description>VKEA5DHNWPDK-625678924-1036571</Description>
    </_dlc_DocIdUrl>
    <_dlc_DocIdPersistId xmlns="a540dbd6-63c1-405e-b21f-3d4038146b2f">false</_dlc_DocIdPersistI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0F7276-8A72-40F1-9782-D8B661990C8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038DF6A-CFBB-4BD3-819C-D757956D8083}">
  <ds:schemaRefs>
    <ds:schemaRef ds:uri="267e4f37-ebda-42d0-9948-85a7633fb541"/>
    <ds:schemaRef ds:uri="3013d318-8fea-40f7-ab73-1a36134ececb"/>
    <ds:schemaRef ds:uri="http://schemas.microsoft.com/office/2006/metadata/properties"/>
    <ds:schemaRef ds:uri="http://schemas.microsoft.com/office/infopath/2007/PartnerControls"/>
    <ds:schemaRef ds:uri="http://schemas.microsoft.com/sharepoint/v4"/>
  </ds:schemaRefs>
</ds:datastoreItem>
</file>

<file path=customXml/itemProps3.xml><?xml version="1.0" encoding="utf-8"?>
<ds:datastoreItem xmlns:ds="http://schemas.openxmlformats.org/officeDocument/2006/customXml" ds:itemID="{DDDD169E-E9F3-479C-BA7D-6E9B056B7F8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76DA9A4-D40E-47D5-BA15-DF76A38344CD}"/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Application>Microsoft Office PowerPoint</Application>
  <PresentationFormat>On-screen Show (4:3)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Template PresentationGo</vt:lpstr>
      <vt:lpstr>Template PresentationGo Dark</vt:lpstr>
      <vt:lpstr>Custom Design</vt:lpstr>
      <vt:lpstr>     St Georges Maths Roadmap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revision>174</cp:revision>
  <dcterms:created xsi:type="dcterms:W3CDTF">2014-11-26T05:14:11Z</dcterms:created>
  <dcterms:modified xsi:type="dcterms:W3CDTF">2026-05-21T09:47:36Z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11400</vt:r8>
  </property>
  <property fmtid="{D5CDD505-2E9C-101B-9397-08002B2CF9AE}" pid="4" name="_dlc_DocIdItemGuid">
    <vt:lpwstr>0e5b2fe7-c5e3-4282-a294-7b580e3b741f</vt:lpwstr>
  </property>
  <property fmtid="{D5CDD505-2E9C-101B-9397-08002B2CF9AE}" pid="5" name="MediaServiceImageTags">
    <vt:lpwstr/>
  </property>
  <property fmtid="{D5CDD505-2E9C-101B-9397-08002B2CF9AE}" pid="6" name="URL">
    <vt:lpwstr/>
  </property>
  <property fmtid="{D5CDD505-2E9C-101B-9397-08002B2CF9AE}" pid="7" name="xd_Signature">
    <vt:bool>false</vt:bool>
  </property>
  <property fmtid="{D5CDD505-2E9C-101B-9397-08002B2CF9AE}" pid="8" name="DocumentSetDescription">
    <vt:lpwstr/>
  </property>
  <property fmtid="{D5CDD505-2E9C-101B-9397-08002B2CF9AE}" pid="9" name="xd_ProgID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</Properties>
</file>