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5"/>
    <p:sldMasterId id="2147483703" r:id="rId6"/>
    <p:sldMasterId id="2147483692" r:id="rId7"/>
  </p:sldMasterIdLst>
  <p:notesMasterIdLst>
    <p:notesMasterId r:id="rId9"/>
  </p:notesMasterIdLst>
  <p:sldIdLst>
    <p:sldId id="353" r:id="rId8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99"/>
    <a:srgbClr val="07A939"/>
    <a:srgbClr val="00B09B"/>
    <a:srgbClr val="2B323B"/>
    <a:srgbClr val="F0EEEF"/>
    <a:srgbClr val="0D95BC"/>
    <a:srgbClr val="DF361F"/>
    <a:srgbClr val="6C2B43"/>
    <a:srgbClr val="7B0051"/>
    <a:srgbClr val="0639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41" autoAdjust="0"/>
    <p:restoredTop sz="96433" autoAdjust="0"/>
  </p:normalViewPr>
  <p:slideViewPr>
    <p:cSldViewPr snapToGrid="0" showGuides="1">
      <p:cViewPr>
        <p:scale>
          <a:sx n="100" d="100"/>
          <a:sy n="100" d="100"/>
        </p:scale>
        <p:origin x="1542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0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89243F-B1BB-4202-BD78-416ACA555174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8D2766-C49B-4C1A-9FEE-6F146754B0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41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937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esentationgo.com/" TargetMode="External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9433981" y="1"/>
            <a:ext cx="1647523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r>
                <a:rPr lang="en-US" sz="1400">
                  <a:solidFill>
                    <a:schemeClr val="accent2">
                      <a:lumMod val="50000"/>
                    </a:schemeClr>
                  </a:solidFill>
                </a:rPr>
                <a:t>To insert your own icons*:</a:t>
              </a:r>
            </a:p>
            <a:p>
              <a:endParaRPr lang="en-US" sz="1400">
                <a:solidFill>
                  <a:schemeClr val="accent2">
                    <a:lumMod val="50000"/>
                  </a:schemeClr>
                </a:solidFill>
              </a:endParaRPr>
            </a:p>
            <a:p>
              <a:r>
                <a:rPr lang="en-US" sz="1400" b="1">
                  <a:solidFill>
                    <a:schemeClr val="accent2">
                      <a:lumMod val="50000"/>
                    </a:schemeClr>
                  </a:solidFill>
                </a:rPr>
                <a:t>Insert</a:t>
              </a:r>
              <a:r>
                <a:rPr lang="en-US" sz="1400">
                  <a:solidFill>
                    <a:schemeClr val="accent2">
                      <a:lumMod val="50000"/>
                    </a:schemeClr>
                  </a:solidFill>
                </a:rPr>
                <a:t> &gt;&gt; </a:t>
              </a:r>
              <a:r>
                <a:rPr lang="en-US" sz="1400" b="1">
                  <a:solidFill>
                    <a:schemeClr val="accent2">
                      <a:lumMod val="50000"/>
                    </a:schemeClr>
                  </a:solidFill>
                </a:rPr>
                <a:t>Icons</a:t>
              </a:r>
            </a:p>
            <a:p>
              <a:endParaRPr lang="en-US" sz="1400">
                <a:solidFill>
                  <a:schemeClr val="accent2">
                    <a:lumMod val="50000"/>
                  </a:schemeClr>
                </a:solidFill>
              </a:endParaRPr>
            </a:p>
            <a:p>
              <a:r>
                <a:rPr lang="en-US" sz="1200" i="1">
                  <a:solidFill>
                    <a:schemeClr val="accent2">
                      <a:lumMod val="50000"/>
                    </a:schemeClr>
                  </a:solidFill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F03BF9FD-DA0F-4739-9B69-0A2D712E7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8695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6331"/>
            <a:ext cx="78867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CF4C143-2DE4-4A59-9225-C44B17F8F99F}"/>
              </a:ext>
            </a:extLst>
          </p:cNvPr>
          <p:cNvGrpSpPr/>
          <p:nvPr userDrawn="1"/>
        </p:nvGrpSpPr>
        <p:grpSpPr>
          <a:xfrm>
            <a:off x="9433981" y="1"/>
            <a:ext cx="1647523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F35CDF3A-32A4-4944-8471-5618C2895CD6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r>
                <a:rPr lang="en-US" sz="1400">
                  <a:solidFill>
                    <a:schemeClr val="accent2">
                      <a:lumMod val="50000"/>
                    </a:schemeClr>
                  </a:solidFill>
                </a:rPr>
                <a:t>To insert your own icons*:</a:t>
              </a:r>
            </a:p>
            <a:p>
              <a:endParaRPr lang="en-US" sz="1400">
                <a:solidFill>
                  <a:schemeClr val="accent2">
                    <a:lumMod val="50000"/>
                  </a:schemeClr>
                </a:solidFill>
              </a:endParaRPr>
            </a:p>
            <a:p>
              <a:r>
                <a:rPr lang="en-US" sz="1400" b="1">
                  <a:solidFill>
                    <a:schemeClr val="accent2">
                      <a:lumMod val="50000"/>
                    </a:schemeClr>
                  </a:solidFill>
                </a:rPr>
                <a:t>Insert</a:t>
              </a:r>
              <a:r>
                <a:rPr lang="en-US" sz="1400">
                  <a:solidFill>
                    <a:schemeClr val="accent2">
                      <a:lumMod val="50000"/>
                    </a:schemeClr>
                  </a:solidFill>
                </a:rPr>
                <a:t> &gt;&gt; </a:t>
              </a:r>
              <a:r>
                <a:rPr lang="en-US" sz="1400" b="1">
                  <a:solidFill>
                    <a:schemeClr val="accent2">
                      <a:lumMod val="50000"/>
                    </a:schemeClr>
                  </a:solidFill>
                </a:rPr>
                <a:t>Icons</a:t>
              </a:r>
            </a:p>
            <a:p>
              <a:endParaRPr lang="en-US" sz="1400">
                <a:solidFill>
                  <a:schemeClr val="accent2">
                    <a:lumMod val="50000"/>
                  </a:schemeClr>
                </a:solidFill>
              </a:endParaRPr>
            </a:p>
            <a:p>
              <a:r>
                <a:rPr lang="en-US" sz="1200" i="1">
                  <a:solidFill>
                    <a:schemeClr val="accent2">
                      <a:lumMod val="50000"/>
                    </a:schemeClr>
                  </a:solidFill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C6B6273-908A-4447-8576-D3C5525455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08921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152955"/>
            <a:ext cx="9144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A5CD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hlinkClick r:id="rId2"/>
          </p:cNvPr>
          <p:cNvSpPr/>
          <p:nvPr userDrawn="1"/>
        </p:nvSpPr>
        <p:spPr>
          <a:xfrm>
            <a:off x="2048933" y="3071723"/>
            <a:ext cx="5046133" cy="714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 userDrawn="1"/>
        </p:nvSpPr>
        <p:spPr>
          <a:xfrm>
            <a:off x="2673959" y="5982900"/>
            <a:ext cx="3796079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>
                <a:solidFill>
                  <a:srgbClr val="A5CD00"/>
                </a:solidFill>
              </a:rPr>
              <a:t>T</a:t>
            </a:r>
            <a:r>
              <a:rPr lang="en-US" baseline="0" dirty="0">
                <a:solidFill>
                  <a:srgbClr val="A5CD00"/>
                </a:solidFill>
              </a:rPr>
              <a:t>he free PowerPoint and Google Slides template library</a:t>
            </a:r>
            <a:endParaRPr lang="en-US" dirty="0">
              <a:solidFill>
                <a:srgbClr val="A5CD00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459936" y="2633133"/>
            <a:ext cx="2224135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effectLst/>
              </a:rPr>
              <a:t>Designed</a:t>
            </a:r>
            <a:r>
              <a:rPr lang="en-US" baseline="0">
                <a:solidFill>
                  <a:schemeClr val="bg1"/>
                </a:solidFill>
                <a:effectLst/>
              </a:rPr>
              <a:t> with         by</a:t>
            </a:r>
            <a:endParaRPr 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9" name="Freeform 290"/>
          <p:cNvSpPr/>
          <p:nvPr userDrawn="1"/>
        </p:nvSpPr>
        <p:spPr>
          <a:xfrm>
            <a:off x="4977441" y="2705803"/>
            <a:ext cx="261456" cy="223991"/>
          </a:xfrm>
          <a:custGeom>
            <a:avLst/>
            <a:gdLst/>
            <a:ahLst/>
            <a:cxnLst/>
            <a:rect l="l" t="t" r="r" b="b"/>
            <a:pathLst>
              <a:path w="504825" h="432707">
                <a:moveTo>
                  <a:pt x="134658" y="0"/>
                </a:moveTo>
                <a:cubicBezTo>
                  <a:pt x="146301" y="0"/>
                  <a:pt x="158180" y="2019"/>
                  <a:pt x="170294" y="6057"/>
                </a:cubicBezTo>
                <a:cubicBezTo>
                  <a:pt x="182407" y="10095"/>
                  <a:pt x="193676" y="15541"/>
                  <a:pt x="204099" y="22396"/>
                </a:cubicBezTo>
                <a:cubicBezTo>
                  <a:pt x="214522" y="29251"/>
                  <a:pt x="223490" y="35683"/>
                  <a:pt x="231002" y="41693"/>
                </a:cubicBezTo>
                <a:cubicBezTo>
                  <a:pt x="238514" y="47703"/>
                  <a:pt x="245652" y="54088"/>
                  <a:pt x="252412" y="60849"/>
                </a:cubicBezTo>
                <a:cubicBezTo>
                  <a:pt x="259174" y="54088"/>
                  <a:pt x="266310" y="47703"/>
                  <a:pt x="273823" y="41693"/>
                </a:cubicBezTo>
                <a:cubicBezTo>
                  <a:pt x="281334" y="35683"/>
                  <a:pt x="290303" y="29251"/>
                  <a:pt x="300726" y="22396"/>
                </a:cubicBezTo>
                <a:cubicBezTo>
                  <a:pt x="311149" y="15541"/>
                  <a:pt x="322417" y="10095"/>
                  <a:pt x="334531" y="6057"/>
                </a:cubicBezTo>
                <a:cubicBezTo>
                  <a:pt x="346645" y="2019"/>
                  <a:pt x="358524" y="0"/>
                  <a:pt x="370167" y="0"/>
                </a:cubicBezTo>
                <a:cubicBezTo>
                  <a:pt x="412236" y="0"/>
                  <a:pt x="445197" y="11644"/>
                  <a:pt x="469048" y="34932"/>
                </a:cubicBezTo>
                <a:cubicBezTo>
                  <a:pt x="492899" y="58220"/>
                  <a:pt x="504825" y="90523"/>
                  <a:pt x="504825" y="131840"/>
                </a:cubicBezTo>
                <a:cubicBezTo>
                  <a:pt x="504825" y="173346"/>
                  <a:pt x="483321" y="215602"/>
                  <a:pt x="440313" y="258610"/>
                </a:cubicBezTo>
                <a:lnTo>
                  <a:pt x="264807" y="427636"/>
                </a:lnTo>
                <a:cubicBezTo>
                  <a:pt x="261427" y="431017"/>
                  <a:pt x="257295" y="432707"/>
                  <a:pt x="252412" y="432707"/>
                </a:cubicBezTo>
                <a:cubicBezTo>
                  <a:pt x="247529" y="432707"/>
                  <a:pt x="243398" y="431017"/>
                  <a:pt x="240018" y="427636"/>
                </a:cubicBezTo>
                <a:lnTo>
                  <a:pt x="64230" y="258047"/>
                </a:lnTo>
                <a:cubicBezTo>
                  <a:pt x="62351" y="256544"/>
                  <a:pt x="59770" y="254103"/>
                  <a:pt x="56482" y="250722"/>
                </a:cubicBezTo>
                <a:cubicBezTo>
                  <a:pt x="53196" y="247342"/>
                  <a:pt x="47984" y="241191"/>
                  <a:pt x="40848" y="232270"/>
                </a:cubicBezTo>
                <a:cubicBezTo>
                  <a:pt x="33712" y="223349"/>
                  <a:pt x="27326" y="214194"/>
                  <a:pt x="21692" y="204803"/>
                </a:cubicBezTo>
                <a:cubicBezTo>
                  <a:pt x="16057" y="195413"/>
                  <a:pt x="11035" y="184051"/>
                  <a:pt x="6620" y="170717"/>
                </a:cubicBezTo>
                <a:cubicBezTo>
                  <a:pt x="2207" y="157382"/>
                  <a:pt x="0" y="144423"/>
                  <a:pt x="0" y="131840"/>
                </a:cubicBezTo>
                <a:cubicBezTo>
                  <a:pt x="0" y="90523"/>
                  <a:pt x="11926" y="58220"/>
                  <a:pt x="35777" y="34932"/>
                </a:cubicBezTo>
                <a:cubicBezTo>
                  <a:pt x="59629" y="11644"/>
                  <a:pt x="92588" y="0"/>
                  <a:pt x="134658" y="0"/>
                </a:cubicBezTo>
                <a:close/>
              </a:path>
            </a:pathLst>
          </a:custGeom>
          <a:solidFill>
            <a:srgbClr val="D900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2041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presentationgo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06332"/>
            <a:ext cx="78867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19200"/>
            <a:ext cx="78867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0"/>
            <a:ext cx="9144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91178" y="11643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88899" y="6959601"/>
            <a:ext cx="162576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4" tooltip="PresentationGo!"/>
              </a:rPr>
              <a:t>presentationgo.com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055134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06332"/>
            <a:ext cx="78867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19200"/>
            <a:ext cx="78867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0"/>
            <a:ext cx="9144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91178" y="11643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-88899" y="6959601"/>
            <a:ext cx="162576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rgbClr val="555555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rgbClr val="A5CD28"/>
                </a:solidFill>
                <a:effectLst/>
                <a:latin typeface="Open Sans" panose="020B0606030504020204" pitchFamily="34" charset="0"/>
                <a:hlinkClick r:id="rId3" tooltip="PresentationGo!"/>
              </a:rPr>
              <a:t>presentationgo.com</a:t>
            </a:r>
            <a:endParaRPr lang="en-US" sz="1100" dirty="0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30658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bg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E942A-26CB-4FC8-A61F-ED7BAF06B75B}" type="datetimeFigureOut">
              <a:rPr lang="en-US" smtClean="0"/>
              <a:t>5/11/2026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465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" name="Group 120">
            <a:extLst>
              <a:ext uri="{FF2B5EF4-FFF2-40B4-BE49-F238E27FC236}">
                <a16:creationId xmlns:a16="http://schemas.microsoft.com/office/drawing/2014/main" id="{11276A74-8BEF-4338-BC07-C41274BA0C50}"/>
              </a:ext>
            </a:extLst>
          </p:cNvPr>
          <p:cNvGrpSpPr/>
          <p:nvPr/>
        </p:nvGrpSpPr>
        <p:grpSpPr>
          <a:xfrm>
            <a:off x="5759263" y="3970300"/>
            <a:ext cx="1438883" cy="443110"/>
            <a:chOff x="249702" y="4925166"/>
            <a:chExt cx="2202816" cy="405425"/>
          </a:xfrm>
        </p:grpSpPr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C9AA07B9-B4CE-4605-928C-15C02D0A6CCB}"/>
                </a:ext>
              </a:extLst>
            </p:cNvPr>
            <p:cNvSpPr txBox="1"/>
            <p:nvPr/>
          </p:nvSpPr>
          <p:spPr>
            <a:xfrm>
              <a:off x="249702" y="4925166"/>
              <a:ext cx="2202816" cy="232321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endParaRPr lang="en-US" sz="1050" b="1" noProof="1">
                <a:solidFill>
                  <a:srgbClr val="07A939"/>
                </a:solidFill>
              </a:endParaRP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AF443F34-B387-411B-ADBF-64223B1562AC}"/>
                </a:ext>
              </a:extLst>
            </p:cNvPr>
            <p:cNvSpPr txBox="1"/>
            <p:nvPr/>
          </p:nvSpPr>
          <p:spPr>
            <a:xfrm>
              <a:off x="255549" y="5133470"/>
              <a:ext cx="2196969" cy="19712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endParaRPr lang="en-US" sz="800" b="1" noProof="1">
                <a:solidFill>
                  <a:srgbClr val="07A939"/>
                </a:solidFill>
              </a:endParaRPr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C2164562-2A1F-4874-A5D1-AC2A65E83C0C}"/>
              </a:ext>
            </a:extLst>
          </p:cNvPr>
          <p:cNvGrpSpPr/>
          <p:nvPr/>
        </p:nvGrpSpPr>
        <p:grpSpPr>
          <a:xfrm>
            <a:off x="3633842" y="3165202"/>
            <a:ext cx="5520059" cy="837657"/>
            <a:chOff x="376132" y="4067795"/>
            <a:chExt cx="5391408" cy="837657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A8B7235C-A5F4-4B69-A480-3A3D8065A110}"/>
                </a:ext>
              </a:extLst>
            </p:cNvPr>
            <p:cNvSpPr txBox="1"/>
            <p:nvPr/>
          </p:nvSpPr>
          <p:spPr>
            <a:xfrm>
              <a:off x="3564724" y="4067795"/>
              <a:ext cx="2202816" cy="27699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ctr"/>
              <a:r>
                <a:rPr lang="en-US" sz="1200" b="1" noProof="1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Key Stage 4 Accreditation</a:t>
              </a: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B47D1625-2A13-4C5F-88D5-858497B32263}"/>
                </a:ext>
              </a:extLst>
            </p:cNvPr>
            <p:cNvSpPr txBox="1"/>
            <p:nvPr/>
          </p:nvSpPr>
          <p:spPr>
            <a:xfrm>
              <a:off x="376132" y="4674620"/>
              <a:ext cx="2360764" cy="230832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endParaRPr lang="en-US" sz="900" b="1" noProof="1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C2BFAE1-45D3-4B3B-81D2-0BF25FA84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2875" y="132821"/>
            <a:ext cx="7518587" cy="590831"/>
          </a:xfrm>
        </p:spPr>
        <p:txBody>
          <a:bodyPr>
            <a:noAutofit/>
          </a:bodyPr>
          <a:lstStyle/>
          <a:p>
            <a:r>
              <a:rPr lang="en-US" sz="28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    </a:t>
            </a:r>
            <a:r>
              <a:rPr lang="en-US" sz="20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7030A0"/>
                </a:solidFill>
                <a:latin typeface="Palatino Linotype" panose="02040502050505030304" pitchFamily="18" charset="0"/>
                <a:ea typeface="Segoe UI Black" panose="020B0A02040204020203" pitchFamily="34" charset="0"/>
              </a:rPr>
              <a:t>Religion and Worldview</a:t>
            </a:r>
            <a:br>
              <a:rPr lang="en-US" sz="20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7030A0"/>
                </a:solidFill>
                <a:latin typeface="Palatino Linotype" panose="02040502050505030304" pitchFamily="18" charset="0"/>
                <a:ea typeface="Segoe UI Black" panose="020B0A02040204020203" pitchFamily="34" charset="0"/>
              </a:rPr>
            </a:br>
            <a:r>
              <a:rPr lang="en-US" sz="20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rgbClr val="7030A0"/>
                </a:solidFill>
                <a:latin typeface="Palatino Linotype" panose="02040502050505030304" pitchFamily="18" charset="0"/>
                <a:ea typeface="Segoe UI Black" panose="020B0A02040204020203" pitchFamily="34" charset="0"/>
              </a:rPr>
              <a:t>        RAW at St George’s School</a:t>
            </a:r>
            <a:endParaRPr lang="en-US" sz="28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rgbClr val="7030A0"/>
              </a:solidFill>
              <a:latin typeface="Palatino Linotype" panose="02040502050505030304" pitchFamily="18" charset="0"/>
              <a:ea typeface="Segoe UI Black" panose="020B0A02040204020203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C2EA65C-CA1F-40C5-83BE-64F3E9AB33AA}"/>
              </a:ext>
            </a:extLst>
          </p:cNvPr>
          <p:cNvGrpSpPr/>
          <p:nvPr/>
        </p:nvGrpSpPr>
        <p:grpSpPr>
          <a:xfrm>
            <a:off x="1329947" y="1544613"/>
            <a:ext cx="6956510" cy="3382986"/>
            <a:chOff x="2249359" y="2305589"/>
            <a:chExt cx="7728733" cy="2834645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25DB897-F32F-412D-A261-6EC186631061}"/>
                </a:ext>
              </a:extLst>
            </p:cNvPr>
            <p:cNvGrpSpPr/>
            <p:nvPr/>
          </p:nvGrpSpPr>
          <p:grpSpPr>
            <a:xfrm>
              <a:off x="2249359" y="2305589"/>
              <a:ext cx="7728733" cy="2834645"/>
              <a:chOff x="1475820" y="2305589"/>
              <a:chExt cx="7728733" cy="2834645"/>
            </a:xfrm>
          </p:grpSpPr>
          <p:sp>
            <p:nvSpPr>
              <p:cNvPr id="7" name="Arc 6">
                <a:extLst>
                  <a:ext uri="{FF2B5EF4-FFF2-40B4-BE49-F238E27FC236}">
                    <a16:creationId xmlns:a16="http://schemas.microsoft.com/office/drawing/2014/main" id="{BA91558A-868E-4BAB-A985-3853974396E1}"/>
                  </a:ext>
                </a:extLst>
              </p:cNvPr>
              <p:cNvSpPr/>
              <p:nvPr/>
            </p:nvSpPr>
            <p:spPr>
              <a:xfrm>
                <a:off x="6186325" y="2305594"/>
                <a:ext cx="1417320" cy="1417320"/>
              </a:xfrm>
              <a:prstGeom prst="arc">
                <a:avLst>
                  <a:gd name="adj1" fmla="val 16211550"/>
                  <a:gd name="adj2" fmla="val 5391112"/>
                </a:avLst>
              </a:prstGeom>
              <a:ln w="6350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38" name="Arc 37">
                <a:extLst>
                  <a:ext uri="{FF2B5EF4-FFF2-40B4-BE49-F238E27FC236}">
                    <a16:creationId xmlns:a16="http://schemas.microsoft.com/office/drawing/2014/main" id="{4E7EC504-D364-49F4-9BCD-39BD9340E988}"/>
                  </a:ext>
                </a:extLst>
              </p:cNvPr>
              <p:cNvSpPr/>
              <p:nvPr/>
            </p:nvSpPr>
            <p:spPr>
              <a:xfrm rot="10800000">
                <a:off x="3011873" y="3722914"/>
                <a:ext cx="1417320" cy="1417320"/>
              </a:xfrm>
              <a:prstGeom prst="arc">
                <a:avLst>
                  <a:gd name="adj1" fmla="val 16211550"/>
                  <a:gd name="adj2" fmla="val 5391112"/>
                </a:avLst>
              </a:prstGeom>
              <a:ln w="6350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350"/>
              </a:p>
            </p:txBody>
          </p: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ECB72E78-9188-4053-B2B2-F2FB7A71931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85084" y="3722912"/>
                <a:ext cx="3245350" cy="4"/>
              </a:xfrm>
              <a:prstGeom prst="line">
                <a:avLst/>
              </a:prstGeom>
              <a:ln w="635000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94E57699-59F1-4F0D-827E-E23691CF6BD8}"/>
                  </a:ext>
                </a:extLst>
              </p:cNvPr>
              <p:cNvCxnSpPr>
                <a:cxnSpLocks/>
                <a:stCxn id="38" idx="0"/>
              </p:cNvCxnSpPr>
              <p:nvPr/>
            </p:nvCxnSpPr>
            <p:spPr>
              <a:xfrm>
                <a:off x="3718153" y="5140230"/>
                <a:ext cx="5486400" cy="0"/>
              </a:xfrm>
              <a:prstGeom prst="line">
                <a:avLst/>
              </a:prstGeom>
              <a:ln w="635000" cap="rnd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570A1428-84CC-41EE-A06C-C0EFD78BCB89}"/>
                  </a:ext>
                </a:extLst>
              </p:cNvPr>
              <p:cNvCxnSpPr/>
              <p:nvPr/>
            </p:nvCxnSpPr>
            <p:spPr>
              <a:xfrm>
                <a:off x="1475820" y="2305589"/>
                <a:ext cx="5486400" cy="4"/>
              </a:xfrm>
              <a:prstGeom prst="line">
                <a:avLst/>
              </a:prstGeom>
              <a:ln w="635000" cap="rnd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9F295EA6-9373-4E6A-971B-1D1A52E16064}"/>
                </a:ext>
              </a:extLst>
            </p:cNvPr>
            <p:cNvGrpSpPr/>
            <p:nvPr/>
          </p:nvGrpSpPr>
          <p:grpSpPr>
            <a:xfrm>
              <a:off x="2249359" y="2305589"/>
              <a:ext cx="7646957" cy="2834645"/>
              <a:chOff x="1475820" y="2305589"/>
              <a:chExt cx="7646957" cy="2834645"/>
            </a:xfrm>
          </p:grpSpPr>
          <p:sp>
            <p:nvSpPr>
              <p:cNvPr id="28" name="Arc 27">
                <a:extLst>
                  <a:ext uri="{FF2B5EF4-FFF2-40B4-BE49-F238E27FC236}">
                    <a16:creationId xmlns:a16="http://schemas.microsoft.com/office/drawing/2014/main" id="{F2E49456-4956-4891-9EE2-EE4551A71AFA}"/>
                  </a:ext>
                </a:extLst>
              </p:cNvPr>
              <p:cNvSpPr/>
              <p:nvPr/>
            </p:nvSpPr>
            <p:spPr>
              <a:xfrm>
                <a:off x="6186325" y="2305594"/>
                <a:ext cx="1417320" cy="1417320"/>
              </a:xfrm>
              <a:prstGeom prst="arc">
                <a:avLst>
                  <a:gd name="adj1" fmla="val 16211550"/>
                  <a:gd name="adj2" fmla="val 5391112"/>
                </a:avLst>
              </a:prstGeom>
              <a:ln w="4762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350"/>
              </a:p>
            </p:txBody>
          </p:sp>
          <p:sp>
            <p:nvSpPr>
              <p:cNvPr id="29" name="Arc 28">
                <a:extLst>
                  <a:ext uri="{FF2B5EF4-FFF2-40B4-BE49-F238E27FC236}">
                    <a16:creationId xmlns:a16="http://schemas.microsoft.com/office/drawing/2014/main" id="{CCD3104B-4EC0-4732-976B-E61B97F1EEDD}"/>
                  </a:ext>
                </a:extLst>
              </p:cNvPr>
              <p:cNvSpPr/>
              <p:nvPr/>
            </p:nvSpPr>
            <p:spPr>
              <a:xfrm rot="10800000">
                <a:off x="2930098" y="3722914"/>
                <a:ext cx="1417320" cy="1417320"/>
              </a:xfrm>
              <a:prstGeom prst="arc">
                <a:avLst>
                  <a:gd name="adj1" fmla="val 16211550"/>
                  <a:gd name="adj2" fmla="val 5391112"/>
                </a:avLst>
              </a:prstGeom>
              <a:ln w="4762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1350"/>
              </a:p>
            </p:txBody>
          </p: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C2655F35-FEEA-48D3-8653-958B1F07682E}"/>
                  </a:ext>
                </a:extLst>
              </p:cNvPr>
              <p:cNvCxnSpPr>
                <a:cxnSpLocks/>
                <a:endCxn id="28" idx="2"/>
              </p:cNvCxnSpPr>
              <p:nvPr/>
            </p:nvCxnSpPr>
            <p:spPr>
              <a:xfrm flipV="1">
                <a:off x="3685084" y="3722912"/>
                <a:ext cx="3211733" cy="7"/>
              </a:xfrm>
              <a:prstGeom prst="line">
                <a:avLst/>
              </a:prstGeom>
              <a:ln w="4762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D66702A1-B247-4A57-80A9-A8B943239AC6}"/>
                  </a:ext>
                </a:extLst>
              </p:cNvPr>
              <p:cNvCxnSpPr>
                <a:cxnSpLocks/>
                <a:stCxn id="38" idx="0"/>
              </p:cNvCxnSpPr>
              <p:nvPr/>
            </p:nvCxnSpPr>
            <p:spPr>
              <a:xfrm>
                <a:off x="3718153" y="5140230"/>
                <a:ext cx="5404624" cy="0"/>
              </a:xfrm>
              <a:prstGeom prst="line">
                <a:avLst/>
              </a:prstGeom>
              <a:ln w="4762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E513FD9F-1DD5-41DA-8405-8E73E998EF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75820" y="2305589"/>
                <a:ext cx="5306914" cy="0"/>
              </a:xfrm>
              <a:prstGeom prst="line">
                <a:avLst/>
              </a:prstGeom>
              <a:ln w="47625">
                <a:solidFill>
                  <a:schemeClr val="bg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CA17634E-AAA3-4840-8487-07315886BF16}"/>
              </a:ext>
            </a:extLst>
          </p:cNvPr>
          <p:cNvSpPr/>
          <p:nvPr/>
        </p:nvSpPr>
        <p:spPr>
          <a:xfrm>
            <a:off x="4522502" y="1220821"/>
            <a:ext cx="763571" cy="724138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 w="28575">
            <a:solidFill>
              <a:srgbClr val="00B050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chemeClr val="accent2"/>
                </a:solidFill>
              </a:rPr>
              <a:t>Year 8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410F4CE-3E97-4570-A807-A514472A5A4E}"/>
              </a:ext>
            </a:extLst>
          </p:cNvPr>
          <p:cNvSpPr/>
          <p:nvPr/>
        </p:nvSpPr>
        <p:spPr>
          <a:xfrm>
            <a:off x="6141160" y="1246257"/>
            <a:ext cx="763571" cy="763571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 w="28575">
            <a:solidFill>
              <a:srgbClr val="00B050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chemeClr val="accent5">
                    <a:lumMod val="75000"/>
                  </a:schemeClr>
                </a:solidFill>
              </a:rPr>
              <a:t>Year 9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ED586BA-7236-43AA-85C0-6522BD4A1424}"/>
              </a:ext>
            </a:extLst>
          </p:cNvPr>
          <p:cNvSpPr/>
          <p:nvPr/>
        </p:nvSpPr>
        <p:spPr>
          <a:xfrm>
            <a:off x="3547108" y="2899678"/>
            <a:ext cx="763571" cy="763571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 w="28575">
            <a:solidFill>
              <a:srgbClr val="00B050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rgbClr val="0070C0"/>
                </a:solidFill>
              </a:rPr>
              <a:t>Year 11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C944C50-800D-4ED3-A095-E15D9F1253BE}"/>
              </a:ext>
            </a:extLst>
          </p:cNvPr>
          <p:cNvSpPr/>
          <p:nvPr/>
        </p:nvSpPr>
        <p:spPr>
          <a:xfrm>
            <a:off x="5516782" y="2921917"/>
            <a:ext cx="763571" cy="763571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 w="28575">
            <a:solidFill>
              <a:srgbClr val="00B050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rgbClr val="00B050"/>
                </a:solidFill>
              </a:rPr>
              <a:t>Year 10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53C6E333-DC08-412B-85B1-0B37F47ED578}"/>
              </a:ext>
            </a:extLst>
          </p:cNvPr>
          <p:cNvSpPr/>
          <p:nvPr/>
        </p:nvSpPr>
        <p:spPr>
          <a:xfrm>
            <a:off x="3680049" y="4609316"/>
            <a:ext cx="763571" cy="763571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 w="28575">
            <a:solidFill>
              <a:srgbClr val="00B050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chemeClr val="accent1">
                    <a:lumMod val="50000"/>
                  </a:schemeClr>
                </a:solidFill>
              </a:rPr>
              <a:t>Year 12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E512246-2643-4F76-B534-1711CA5DDB29}"/>
              </a:ext>
            </a:extLst>
          </p:cNvPr>
          <p:cNvSpPr/>
          <p:nvPr/>
        </p:nvSpPr>
        <p:spPr>
          <a:xfrm>
            <a:off x="5343870" y="4609316"/>
            <a:ext cx="763571" cy="763571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 w="38100">
            <a:solidFill>
              <a:srgbClr val="00B050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rgbClr val="7030A0"/>
                </a:solidFill>
              </a:rPr>
              <a:t>Year 13</a:t>
            </a:r>
          </a:p>
        </p:txBody>
      </p:sp>
      <p:sp>
        <p:nvSpPr>
          <p:cNvPr id="89" name="Arc 88">
            <a:extLst>
              <a:ext uri="{FF2B5EF4-FFF2-40B4-BE49-F238E27FC236}">
                <a16:creationId xmlns:a16="http://schemas.microsoft.com/office/drawing/2014/main" id="{9ED5088A-9F28-4B05-8020-8D5FE0968BD2}"/>
              </a:ext>
            </a:extLst>
          </p:cNvPr>
          <p:cNvSpPr/>
          <p:nvPr/>
        </p:nvSpPr>
        <p:spPr>
          <a:xfrm rot="10800000">
            <a:off x="3191404" y="3569378"/>
            <a:ext cx="442438" cy="838179"/>
          </a:xfrm>
          <a:prstGeom prst="arc">
            <a:avLst>
              <a:gd name="adj1" fmla="val 16211550"/>
              <a:gd name="adj2" fmla="val 5391112"/>
            </a:avLst>
          </a:prstGeom>
          <a:ln w="22225">
            <a:solidFill>
              <a:schemeClr val="accent6">
                <a:lumMod val="50000"/>
              </a:schemeClr>
            </a:solidFill>
            <a:prstDash val="sysDash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90" name="Arc 89">
            <a:extLst>
              <a:ext uri="{FF2B5EF4-FFF2-40B4-BE49-F238E27FC236}">
                <a16:creationId xmlns:a16="http://schemas.microsoft.com/office/drawing/2014/main" id="{4E010217-4374-4F88-89CA-F8F336E6FB11}"/>
              </a:ext>
            </a:extLst>
          </p:cNvPr>
          <p:cNvSpPr/>
          <p:nvPr/>
        </p:nvSpPr>
        <p:spPr>
          <a:xfrm>
            <a:off x="5994691" y="2023916"/>
            <a:ext cx="465999" cy="767976"/>
          </a:xfrm>
          <a:prstGeom prst="arc">
            <a:avLst>
              <a:gd name="adj1" fmla="val 15955398"/>
              <a:gd name="adj2" fmla="val 5391112"/>
            </a:avLst>
          </a:prstGeom>
          <a:ln w="22225">
            <a:solidFill>
              <a:schemeClr val="accent6">
                <a:lumMod val="50000"/>
              </a:schemeClr>
            </a:solidFill>
            <a:prstDash val="sys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cxnSp>
        <p:nvCxnSpPr>
          <p:cNvPr id="92" name="Straight Arrow Connector 91">
            <a:extLst>
              <a:ext uri="{FF2B5EF4-FFF2-40B4-BE49-F238E27FC236}">
                <a16:creationId xmlns:a16="http://schemas.microsoft.com/office/drawing/2014/main" id="{AC8433A8-79C4-45BA-A932-25675C38CA10}"/>
              </a:ext>
            </a:extLst>
          </p:cNvPr>
          <p:cNvCxnSpPr/>
          <p:nvPr/>
        </p:nvCxnSpPr>
        <p:spPr>
          <a:xfrm>
            <a:off x="3588063" y="1983624"/>
            <a:ext cx="1190951" cy="0"/>
          </a:xfrm>
          <a:prstGeom prst="straightConnector1">
            <a:avLst/>
          </a:prstGeom>
          <a:ln w="22225">
            <a:solidFill>
              <a:schemeClr val="accent6">
                <a:lumMod val="50000"/>
              </a:schemeClr>
            </a:solidFill>
            <a:prstDash val="sys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raphic 4" descr="Universal Access">
            <a:extLst>
              <a:ext uri="{FF2B5EF4-FFF2-40B4-BE49-F238E27FC236}">
                <a16:creationId xmlns:a16="http://schemas.microsoft.com/office/drawing/2014/main" id="{8FF05A06-848E-4B1E-B3F6-0BC22377CC89}"/>
              </a:ext>
            </a:extLst>
          </p:cNvPr>
          <p:cNvPicPr>
            <a:picLocks noChangeAspect="1"/>
          </p:cNvPicPr>
          <p:nvPr/>
        </p:nvPicPr>
        <p:blipFill>
          <a:blip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7637" y="1655867"/>
            <a:ext cx="377632" cy="377632"/>
          </a:xfrm>
          <a:prstGeom prst="rect">
            <a:avLst/>
          </a:prstGeom>
        </p:spPr>
      </p:pic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B6377E5F-7FCE-4BD5-BF88-2A5DB306AA11}"/>
              </a:ext>
            </a:extLst>
          </p:cNvPr>
          <p:cNvCxnSpPr/>
          <p:nvPr/>
        </p:nvCxnSpPr>
        <p:spPr>
          <a:xfrm>
            <a:off x="1178675" y="2033499"/>
            <a:ext cx="1190951" cy="0"/>
          </a:xfrm>
          <a:prstGeom prst="straightConnector1">
            <a:avLst/>
          </a:prstGeom>
          <a:ln w="22225">
            <a:solidFill>
              <a:schemeClr val="accent6">
                <a:lumMod val="50000"/>
              </a:schemeClr>
            </a:solidFill>
            <a:prstDash val="sys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Graphic 41" descr="Signpost">
            <a:extLst>
              <a:ext uri="{FF2B5EF4-FFF2-40B4-BE49-F238E27FC236}">
                <a16:creationId xmlns:a16="http://schemas.microsoft.com/office/drawing/2014/main" id="{092E43F9-F2BC-4C2B-A6DD-131C1FF44BDE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2333094" y="4122518"/>
            <a:ext cx="303892" cy="303892"/>
          </a:xfrm>
          <a:prstGeom prst="rect">
            <a:avLst/>
          </a:prstGeom>
        </p:spPr>
      </p:pic>
      <p:grpSp>
        <p:nvGrpSpPr>
          <p:cNvPr id="124" name="Group 123">
            <a:extLst>
              <a:ext uri="{FF2B5EF4-FFF2-40B4-BE49-F238E27FC236}">
                <a16:creationId xmlns:a16="http://schemas.microsoft.com/office/drawing/2014/main" id="{48280102-2F7A-4B3C-B04A-FB8157DC0533}"/>
              </a:ext>
            </a:extLst>
          </p:cNvPr>
          <p:cNvGrpSpPr/>
          <p:nvPr/>
        </p:nvGrpSpPr>
        <p:grpSpPr>
          <a:xfrm>
            <a:off x="4442718" y="60670"/>
            <a:ext cx="2357508" cy="482983"/>
            <a:chOff x="-190734" y="4105184"/>
            <a:chExt cx="2392638" cy="597829"/>
          </a:xfrm>
        </p:grpSpPr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4A493221-5636-45B1-ACF0-3C41B36D4002}"/>
                </a:ext>
              </a:extLst>
            </p:cNvPr>
            <p:cNvSpPr txBox="1"/>
            <p:nvPr/>
          </p:nvSpPr>
          <p:spPr>
            <a:xfrm>
              <a:off x="-190734" y="4105184"/>
              <a:ext cx="2265162" cy="3428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endParaRPr lang="en-US" sz="1200" b="1" noProof="1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DF711671-E30F-46C7-986A-FE9F83B1714F}"/>
                </a:ext>
              </a:extLst>
            </p:cNvPr>
            <p:cNvSpPr txBox="1"/>
            <p:nvPr/>
          </p:nvSpPr>
          <p:spPr>
            <a:xfrm>
              <a:off x="4935" y="4417293"/>
              <a:ext cx="2196969" cy="285720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endParaRPr lang="en-US" sz="900" b="1" noProof="1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137" name="Oval 136">
            <a:extLst>
              <a:ext uri="{FF2B5EF4-FFF2-40B4-BE49-F238E27FC236}">
                <a16:creationId xmlns:a16="http://schemas.microsoft.com/office/drawing/2014/main" id="{F5E89C69-938A-4359-A9F2-6542877C2808}"/>
              </a:ext>
            </a:extLst>
          </p:cNvPr>
          <p:cNvSpPr/>
          <p:nvPr/>
        </p:nvSpPr>
        <p:spPr>
          <a:xfrm>
            <a:off x="2839114" y="1191221"/>
            <a:ext cx="763571" cy="724138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 w="28575">
            <a:solidFill>
              <a:srgbClr val="00B050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Year 7</a:t>
            </a:r>
          </a:p>
        </p:txBody>
      </p: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A6810B2A-0C47-46AB-A1E6-AD5BDE6576B2}"/>
              </a:ext>
            </a:extLst>
          </p:cNvPr>
          <p:cNvGrpSpPr/>
          <p:nvPr/>
        </p:nvGrpSpPr>
        <p:grpSpPr>
          <a:xfrm>
            <a:off x="135924" y="276688"/>
            <a:ext cx="1686526" cy="1136629"/>
            <a:chOff x="222105" y="4504893"/>
            <a:chExt cx="2202816" cy="1136629"/>
          </a:xfrm>
        </p:grpSpPr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8C4B7D37-F00D-476D-8437-630204D215E7}"/>
                </a:ext>
              </a:extLst>
            </p:cNvPr>
            <p:cNvSpPr txBox="1"/>
            <p:nvPr/>
          </p:nvSpPr>
          <p:spPr>
            <a:xfrm>
              <a:off x="222105" y="4504893"/>
              <a:ext cx="2202816" cy="27699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1200" b="1" noProof="1">
                  <a:solidFill>
                    <a:srgbClr val="FF0000"/>
                  </a:solidFill>
                </a:rPr>
                <a:t>      The Journey Starts </a:t>
              </a: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0368A237-A618-4963-BF38-06C539763524}"/>
                </a:ext>
              </a:extLst>
            </p:cNvPr>
            <p:cNvSpPr txBox="1"/>
            <p:nvPr/>
          </p:nvSpPr>
          <p:spPr>
            <a:xfrm>
              <a:off x="505613" y="4718192"/>
              <a:ext cx="1565955" cy="923330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en-US" sz="900" b="1" noProof="1"/>
                <a:t>All students study RAW from Year 7 to Year 14. We follow the Hampshire Living Difference IV agreed syllabus</a:t>
              </a:r>
            </a:p>
          </p:txBody>
        </p:sp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E008867E-FD39-4DAF-B53F-608961A35EA6}"/>
              </a:ext>
            </a:extLst>
          </p:cNvPr>
          <p:cNvGrpSpPr/>
          <p:nvPr/>
        </p:nvGrpSpPr>
        <p:grpSpPr>
          <a:xfrm>
            <a:off x="2586490" y="99931"/>
            <a:ext cx="4768414" cy="2428324"/>
            <a:chOff x="-7562829" y="2670435"/>
            <a:chExt cx="10015347" cy="2693867"/>
          </a:xfrm>
        </p:grpSpPr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A79BABF0-E0DC-4C49-90E6-DAAF62D5BA32}"/>
                </a:ext>
              </a:extLst>
            </p:cNvPr>
            <p:cNvSpPr txBox="1"/>
            <p:nvPr/>
          </p:nvSpPr>
          <p:spPr>
            <a:xfrm>
              <a:off x="-7562829" y="2670435"/>
              <a:ext cx="3290985" cy="30729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1200" b="1" noProof="1">
                  <a:solidFill>
                    <a:schemeClr val="accent2">
                      <a:lumMod val="75000"/>
                    </a:schemeClr>
                  </a:solidFill>
                </a:rPr>
                <a:t>Key Stage 3 Topics</a:t>
              </a: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94FE1585-2FB3-4045-A8C1-9EA77DB6DE76}"/>
                </a:ext>
              </a:extLst>
            </p:cNvPr>
            <p:cNvSpPr txBox="1"/>
            <p:nvPr/>
          </p:nvSpPr>
          <p:spPr>
            <a:xfrm>
              <a:off x="255548" y="5133470"/>
              <a:ext cx="2196970" cy="230832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endParaRPr lang="en-US" sz="900" b="1" noProof="1">
                <a:solidFill>
                  <a:srgbClr val="CC3399"/>
                </a:solidFill>
              </a:endParaRPr>
            </a:p>
          </p:txBody>
        </p:sp>
      </p:grpSp>
      <p:sp>
        <p:nvSpPr>
          <p:cNvPr id="153" name="Oval 152">
            <a:extLst>
              <a:ext uri="{FF2B5EF4-FFF2-40B4-BE49-F238E27FC236}">
                <a16:creationId xmlns:a16="http://schemas.microsoft.com/office/drawing/2014/main" id="{30FFFFFB-0F4A-4B9C-86BC-547C4CB5C474}"/>
              </a:ext>
            </a:extLst>
          </p:cNvPr>
          <p:cNvSpPr/>
          <p:nvPr/>
        </p:nvSpPr>
        <p:spPr>
          <a:xfrm>
            <a:off x="6456928" y="2271734"/>
            <a:ext cx="763571" cy="724138"/>
          </a:xfrm>
          <a:prstGeom prst="ellipse">
            <a:avLst/>
          </a:prstGeom>
          <a:solidFill>
            <a:schemeClr val="accent6"/>
          </a:solidFill>
          <a:ln w="28575">
            <a:solidFill>
              <a:schemeClr val="bg1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Key Stage </a:t>
            </a:r>
            <a:r>
              <a:rPr lang="en-US" sz="1400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38FC289F-1447-4DB1-9370-8242E1409731}"/>
              </a:ext>
            </a:extLst>
          </p:cNvPr>
          <p:cNvSpPr/>
          <p:nvPr/>
        </p:nvSpPr>
        <p:spPr>
          <a:xfrm>
            <a:off x="1364491" y="1231578"/>
            <a:ext cx="763571" cy="724138"/>
          </a:xfrm>
          <a:prstGeom prst="ellipse">
            <a:avLst/>
          </a:prstGeom>
          <a:solidFill>
            <a:schemeClr val="accent6"/>
          </a:solidFill>
          <a:ln w="28575">
            <a:solidFill>
              <a:schemeClr val="bg1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Key Stage </a:t>
            </a:r>
            <a:r>
              <a:rPr lang="en-US" sz="14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9D986DF3-A542-43A7-A66D-3A49B8FD976E}"/>
              </a:ext>
            </a:extLst>
          </p:cNvPr>
          <p:cNvSpPr txBox="1"/>
          <p:nvPr/>
        </p:nvSpPr>
        <p:spPr>
          <a:xfrm>
            <a:off x="6220885" y="5163124"/>
            <a:ext cx="2848611" cy="276999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r"/>
            <a:r>
              <a:rPr lang="en-US" sz="1200" b="1" noProof="1">
                <a:solidFill>
                  <a:srgbClr val="CC3399"/>
                </a:solidFill>
              </a:rPr>
              <a:t>End of KS5</a:t>
            </a: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2D5DE0D9-CE5F-4552-B439-6A5FDD47AD94}"/>
              </a:ext>
            </a:extLst>
          </p:cNvPr>
          <p:cNvSpPr txBox="1"/>
          <p:nvPr/>
        </p:nvSpPr>
        <p:spPr>
          <a:xfrm>
            <a:off x="1615947" y="2109620"/>
            <a:ext cx="1732288" cy="276999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r>
              <a:rPr lang="en-US" sz="1200" b="1" noProof="1">
                <a:solidFill>
                  <a:srgbClr val="00B050"/>
                </a:solidFill>
              </a:rPr>
              <a:t>Cross-curricular learning</a:t>
            </a:r>
          </a:p>
        </p:txBody>
      </p:sp>
      <p:pic>
        <p:nvPicPr>
          <p:cNvPr id="1032" name="Graphic 1031" descr="Flag">
            <a:extLst>
              <a:ext uri="{FF2B5EF4-FFF2-40B4-BE49-F238E27FC236}">
                <a16:creationId xmlns:a16="http://schemas.microsoft.com/office/drawing/2014/main" id="{4304BCDB-C95A-4676-BB9A-7452BA76A3D2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60857" y="4609316"/>
            <a:ext cx="661312" cy="661312"/>
          </a:xfrm>
          <a:prstGeom prst="rect">
            <a:avLst/>
          </a:prstGeom>
        </p:spPr>
      </p:pic>
      <p:sp>
        <p:nvSpPr>
          <p:cNvPr id="131" name="Oval 130">
            <a:extLst>
              <a:ext uri="{FF2B5EF4-FFF2-40B4-BE49-F238E27FC236}">
                <a16:creationId xmlns:a16="http://schemas.microsoft.com/office/drawing/2014/main" id="{30FFFFFB-0F4A-4B9C-86BC-547C4CB5C474}"/>
              </a:ext>
            </a:extLst>
          </p:cNvPr>
          <p:cNvSpPr/>
          <p:nvPr/>
        </p:nvSpPr>
        <p:spPr>
          <a:xfrm>
            <a:off x="2451586" y="4104212"/>
            <a:ext cx="763571" cy="724138"/>
          </a:xfrm>
          <a:prstGeom prst="ellipse">
            <a:avLst/>
          </a:prstGeom>
          <a:solidFill>
            <a:schemeClr val="accent6"/>
          </a:solidFill>
          <a:ln w="28575">
            <a:solidFill>
              <a:schemeClr val="bg1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Key Stage </a:t>
            </a:r>
            <a:r>
              <a:rPr lang="en-US" sz="14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CE512246-2643-4F76-B534-1711CA5DDB29}"/>
              </a:ext>
            </a:extLst>
          </p:cNvPr>
          <p:cNvSpPr/>
          <p:nvPr/>
        </p:nvSpPr>
        <p:spPr>
          <a:xfrm>
            <a:off x="6892107" y="4648941"/>
            <a:ext cx="763571" cy="763571"/>
          </a:xfrm>
          <a:prstGeom prst="ellipse">
            <a:avLst/>
          </a:prstGeom>
          <a:gradFill>
            <a:gsLst>
              <a:gs pos="0">
                <a:schemeClr val="bg1"/>
              </a:gs>
              <a:gs pos="50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  <a:ln w="38100">
            <a:solidFill>
              <a:srgbClr val="00B050"/>
            </a:solidFill>
          </a:ln>
          <a:effectLst>
            <a:outerShdw blurRad="10160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 b="1" dirty="0">
                <a:solidFill>
                  <a:srgbClr val="CC3399"/>
                </a:solidFill>
              </a:rPr>
              <a:t>Year 14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2D5DE0D9-CE5F-4552-B439-6A5FDD47AD94}"/>
              </a:ext>
            </a:extLst>
          </p:cNvPr>
          <p:cNvSpPr txBox="1"/>
          <p:nvPr/>
        </p:nvSpPr>
        <p:spPr>
          <a:xfrm>
            <a:off x="1943201" y="312091"/>
            <a:ext cx="2946304" cy="1061829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r>
              <a:rPr lang="en-US" sz="900" b="1" noProof="1"/>
              <a:t>Year 7: </a:t>
            </a:r>
            <a:r>
              <a:rPr lang="en-GB" sz="900" dirty="0"/>
              <a:t>Community Forgiveness MLD Love SLD Journey Specialness Symbols </a:t>
            </a:r>
            <a:r>
              <a:rPr lang="en-US" sz="900" b="1" noProof="1"/>
              <a:t> </a:t>
            </a:r>
          </a:p>
          <a:p>
            <a:r>
              <a:rPr lang="en-US" sz="900" b="1" noProof="1"/>
              <a:t>Year 8: </a:t>
            </a:r>
            <a:r>
              <a:rPr lang="en-GB" sz="900" dirty="0"/>
              <a:t>Storytelling (Creation) Remembering Celebration Family Prejudice Compassion </a:t>
            </a:r>
          </a:p>
          <a:p>
            <a:r>
              <a:rPr lang="en-GB" sz="900" b="1" noProof="1"/>
              <a:t>Year 9: </a:t>
            </a:r>
            <a:r>
              <a:rPr lang="en-GB" sz="900" dirty="0"/>
              <a:t>Identity, Thanking, Cycle of Life , Authority, Peace, </a:t>
            </a:r>
          </a:p>
          <a:p>
            <a:r>
              <a:rPr lang="en-GB" sz="900" dirty="0"/>
              <a:t>Change </a:t>
            </a:r>
          </a:p>
          <a:p>
            <a:endParaRPr lang="en-US" sz="900" b="1" noProof="1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34" y="1082031"/>
            <a:ext cx="315190" cy="315190"/>
          </a:xfrm>
          <a:prstGeom prst="rect">
            <a:avLst/>
          </a:prstGeom>
        </p:spPr>
      </p:pic>
      <p:sp>
        <p:nvSpPr>
          <p:cNvPr id="195" name="TextBox 194">
            <a:extLst>
              <a:ext uri="{FF2B5EF4-FFF2-40B4-BE49-F238E27FC236}">
                <a16:creationId xmlns:a16="http://schemas.microsoft.com/office/drawing/2014/main" id="{A8B7235C-A5F4-4B69-A480-3A3D8065A110}"/>
              </a:ext>
            </a:extLst>
          </p:cNvPr>
          <p:cNvSpPr txBox="1"/>
          <p:nvPr/>
        </p:nvSpPr>
        <p:spPr>
          <a:xfrm>
            <a:off x="1786740" y="5284737"/>
            <a:ext cx="2295797" cy="276999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1200" b="1" noProof="1">
                <a:solidFill>
                  <a:srgbClr val="7030A0"/>
                </a:solidFill>
              </a:rPr>
              <a:t>Key Stage 5 Topics</a:t>
            </a:r>
          </a:p>
        </p:txBody>
      </p:sp>
      <p:sp>
        <p:nvSpPr>
          <p:cNvPr id="10" name="Rectangle 9"/>
          <p:cNvSpPr/>
          <p:nvPr/>
        </p:nvSpPr>
        <p:spPr>
          <a:xfrm>
            <a:off x="1527050" y="2290830"/>
            <a:ext cx="300585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900" b="1" noProof="1"/>
              <a:t>Students will develop a wide range of cross-curricular activities such as speaking and listening, life skills, work skills, , ICT,  creativity and vocational study.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05D0C5-645E-7BC7-42BC-AEF547380B80}"/>
              </a:ext>
            </a:extLst>
          </p:cNvPr>
          <p:cNvSpPr txBox="1"/>
          <p:nvPr/>
        </p:nvSpPr>
        <p:spPr>
          <a:xfrm>
            <a:off x="7011741" y="3386558"/>
            <a:ext cx="2020389" cy="507831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r>
              <a:rPr lang="en-US" sz="900" noProof="1"/>
              <a:t>Students follow the Laser PIL Entry Level 2 syllabus to gain and Award or Certiciate in the programme of study 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E7287F2-B832-FD60-C433-88C7600E947E}"/>
              </a:ext>
            </a:extLst>
          </p:cNvPr>
          <p:cNvSpPr txBox="1"/>
          <p:nvPr/>
        </p:nvSpPr>
        <p:spPr>
          <a:xfrm>
            <a:off x="3812549" y="3516833"/>
            <a:ext cx="2255380" cy="276999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r>
              <a:rPr lang="en-US" sz="1200" b="1" noProof="1">
                <a:solidFill>
                  <a:schemeClr val="tx2">
                    <a:lumMod val="75000"/>
                    <a:lumOff val="25000"/>
                  </a:schemeClr>
                </a:solidFill>
              </a:rPr>
              <a:t>Key Stage 4 Topics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C281BCC-1EA4-0B88-5BBD-497E371BE93C}"/>
              </a:ext>
            </a:extLst>
          </p:cNvPr>
          <p:cNvSpPr txBox="1"/>
          <p:nvPr/>
        </p:nvSpPr>
        <p:spPr>
          <a:xfrm>
            <a:off x="3657596" y="3700365"/>
            <a:ext cx="2946304" cy="1061829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r>
              <a:rPr lang="en-US" sz="900" b="1" noProof="1"/>
              <a:t>Year 10: </a:t>
            </a:r>
            <a:r>
              <a:rPr lang="en-GB" sz="900" dirty="0"/>
              <a:t>Religious Charities, Religious Festivals, Places of Worship, Religious and Moral Arguments, Famous Followers of Religion </a:t>
            </a:r>
          </a:p>
          <a:p>
            <a:r>
              <a:rPr lang="en-US" sz="900" b="1" noProof="1"/>
              <a:t>Year 11: </a:t>
            </a:r>
            <a:r>
              <a:rPr lang="en-GB" sz="900" dirty="0"/>
              <a:t>Religious Initiation Rites, Religious Marriage Services, Responses to Conflict in World Events, People and Protest, Persecution of People </a:t>
            </a:r>
          </a:p>
          <a:p>
            <a:endParaRPr lang="en-US" sz="900" b="1" noProof="1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CCDB438-919A-05A4-9DDA-268821731C4B}"/>
              </a:ext>
            </a:extLst>
          </p:cNvPr>
          <p:cNvSpPr txBox="1"/>
          <p:nvPr/>
        </p:nvSpPr>
        <p:spPr>
          <a:xfrm>
            <a:off x="1261618" y="5522486"/>
            <a:ext cx="6925653" cy="784830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r>
              <a:rPr lang="en-US" sz="900" b="1" noProof="1"/>
              <a:t>Students follow a vocational curriculum that links religion with everyday life. </a:t>
            </a:r>
          </a:p>
          <a:p>
            <a:r>
              <a:rPr lang="en-US" sz="900" b="1" noProof="1"/>
              <a:t>Year 12: </a:t>
            </a:r>
            <a:r>
              <a:rPr lang="en-GB" sz="900" dirty="0"/>
              <a:t>Myself Within The Community, Introduction To Plant Care, The Ethics of Food, Choices and Decisions, Renewable Energy </a:t>
            </a:r>
          </a:p>
          <a:p>
            <a:r>
              <a:rPr lang="en-US" sz="900" b="1" noProof="1"/>
              <a:t>Year 13: </a:t>
            </a:r>
            <a:r>
              <a:rPr lang="en-GB" sz="900" dirty="0"/>
              <a:t>Building Confidence and Self-Esteem, Sustainable Communities, Food and Health, Making Smart Choices as a Consumer, Feeding Animals </a:t>
            </a:r>
          </a:p>
          <a:p>
            <a:r>
              <a:rPr lang="en-US" sz="900" b="1" noProof="1"/>
              <a:t>Year 14: </a:t>
            </a:r>
            <a:r>
              <a:rPr lang="en-GB" sz="900" dirty="0"/>
              <a:t>Places of Worship, Care Of A New Baby, The Changing Population of the UK, Emotional Wellbeing, Taking a Role in Society in the UK </a:t>
            </a:r>
          </a:p>
          <a:p>
            <a:endParaRPr lang="en-US" sz="900" b="1" noProof="1"/>
          </a:p>
        </p:txBody>
      </p:sp>
      <p:sp>
        <p:nvSpPr>
          <p:cNvPr id="66" name="TextBox 47">
            <a:extLst>
              <a:ext uri="{FF2B5EF4-FFF2-40B4-BE49-F238E27FC236}">
                <a16:creationId xmlns:a16="http://schemas.microsoft.com/office/drawing/2014/main" id="{02855F08-BD0A-8E70-F3BF-3F98CD885969}"/>
              </a:ext>
            </a:extLst>
          </p:cNvPr>
          <p:cNvSpPr txBox="1"/>
          <p:nvPr/>
        </p:nvSpPr>
        <p:spPr>
          <a:xfrm>
            <a:off x="128513" y="3074707"/>
            <a:ext cx="205041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GB" sz="1100" dirty="0">
                <a:solidFill>
                  <a:schemeClr val="accent5">
                    <a:lumMod val="75000"/>
                  </a:schemeClr>
                </a:solidFill>
              </a:rPr>
              <a:t>Students develop an  awareness of different important religious festivals and events around the world through through whole school weekly reflection.</a:t>
            </a:r>
          </a:p>
        </p:txBody>
      </p:sp>
      <p:sp>
        <p:nvSpPr>
          <p:cNvPr id="67" name="TextBox 39">
            <a:extLst>
              <a:ext uri="{FF2B5EF4-FFF2-40B4-BE49-F238E27FC236}">
                <a16:creationId xmlns:a16="http://schemas.microsoft.com/office/drawing/2014/main" id="{BEE43B07-1823-95FE-7A40-E35BBC782C1F}"/>
              </a:ext>
            </a:extLst>
          </p:cNvPr>
          <p:cNvSpPr txBox="1"/>
          <p:nvPr/>
        </p:nvSpPr>
        <p:spPr>
          <a:xfrm>
            <a:off x="160405" y="4303834"/>
            <a:ext cx="194693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GB" sz="1100" dirty="0"/>
              <a:t>Students will explore and celebrate a range of festivals and special days.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D04F6E5-C984-6F76-22AE-9C61C699FC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418" y="886896"/>
            <a:ext cx="464702" cy="452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8" name="TextBox 44">
            <a:extLst>
              <a:ext uri="{FF2B5EF4-FFF2-40B4-BE49-F238E27FC236}">
                <a16:creationId xmlns:a16="http://schemas.microsoft.com/office/drawing/2014/main" id="{93DA4BD7-AF91-37D6-E93A-0EE389AD49BC}"/>
              </a:ext>
            </a:extLst>
          </p:cNvPr>
          <p:cNvSpPr txBox="1"/>
          <p:nvPr/>
        </p:nvSpPr>
        <p:spPr>
          <a:xfrm>
            <a:off x="7218083" y="1126158"/>
            <a:ext cx="1948241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100" b="1" dirty="0"/>
              <a:t>Sunflower- Students will celebrate special days and events, become aware of and explore surroundings within school and in the wider community, including trips and visits.     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FE816305-B552-35FC-2657-91216F4400B8}"/>
              </a:ext>
            </a:extLst>
          </p:cNvPr>
          <p:cNvSpPr txBox="1"/>
          <p:nvPr/>
        </p:nvSpPr>
        <p:spPr>
          <a:xfrm>
            <a:off x="319368" y="4074710"/>
            <a:ext cx="2295797" cy="276999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just"/>
            <a:r>
              <a:rPr lang="en-GB" sz="1200" b="1" dirty="0"/>
              <a:t>Festivals and Celebration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ADD94916-D5E6-F7D0-CADF-F01D3188F384}"/>
              </a:ext>
            </a:extLst>
          </p:cNvPr>
          <p:cNvSpPr txBox="1"/>
          <p:nvPr/>
        </p:nvSpPr>
        <p:spPr>
          <a:xfrm>
            <a:off x="699226" y="2898741"/>
            <a:ext cx="2295797" cy="276999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just"/>
            <a:r>
              <a:rPr lang="en-GB" sz="1200" b="1" dirty="0">
                <a:solidFill>
                  <a:schemeClr val="accent5">
                    <a:lumMod val="75000"/>
                  </a:schemeClr>
                </a:solidFill>
              </a:rPr>
              <a:t>Reflection</a:t>
            </a:r>
          </a:p>
        </p:txBody>
      </p:sp>
    </p:spTree>
    <p:extLst>
      <p:ext uri="{BB962C8B-B14F-4D97-AF65-F5344CB8AC3E}">
        <p14:creationId xmlns:p14="http://schemas.microsoft.com/office/powerpoint/2010/main" val="2171223743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 Dark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540dbd6-63c1-405e-b21f-3d4038146b2f" xsi:nil="true"/>
    <lcf76f155ced4ddcb4097134ff3c332f xmlns="dcf4fd31-2f9b-438a-bfd7-3e053feb8594">
      <Terms xmlns="http://schemas.microsoft.com/office/infopath/2007/PartnerControls"/>
    </lcf76f155ced4ddcb4097134ff3c332f>
    <_dlc_DocId xmlns="a540dbd6-63c1-405e-b21f-3d4038146b2f">UK7XRFSVNHM5-2120011387-157102</_dlc_DocId>
    <_dlc_DocIdUrl xmlns="a540dbd6-63c1-405e-b21f-3d4038146b2f">
      <Url>https://stgeorgesiow.sharepoint.com/sites/AdminSharedDocuments/_layouts/15/DocIdRedir.aspx?ID=UK7XRFSVNHM5-2120011387-157102</Url>
      <Description>UK7XRFSVNHM5-2120011387-157102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75DB190D2CA7B4E94A38DD18040FDBD" ma:contentTypeVersion="13" ma:contentTypeDescription="Create a new document." ma:contentTypeScope="" ma:versionID="5821d4963d68bbaf77850bc568e5dcd7">
  <xsd:schema xmlns:xsd="http://www.w3.org/2001/XMLSchema" xmlns:xs="http://www.w3.org/2001/XMLSchema" xmlns:p="http://schemas.microsoft.com/office/2006/metadata/properties" xmlns:ns2="a540dbd6-63c1-405e-b21f-3d4038146b2f" xmlns:ns3="dcf4fd31-2f9b-438a-bfd7-3e053feb8594" targetNamespace="http://schemas.microsoft.com/office/2006/metadata/properties" ma:root="true" ma:fieldsID="8c77323771a5c370c1e7fea082e38151" ns2:_="" ns3:_="">
    <xsd:import namespace="a540dbd6-63c1-405e-b21f-3d4038146b2f"/>
    <xsd:import namespace="dcf4fd31-2f9b-438a-bfd7-3e053feb859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BillingMetadata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40dbd6-63c1-405e-b21f-3d4038146b2f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2" nillable="true" ma:displayName="Taxonomy Catch All Column" ma:hidden="true" ma:list="{f9375f1a-2a63-4e2e-8734-0da42db7ee7c}" ma:internalName="TaxCatchAll" ma:showField="CatchAllData" ma:web="a540dbd6-63c1-405e-b21f-3d4038146b2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f4fd31-2f9b-438a-bfd7-3e053feb859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0a21da63-2948-41e7-953c-fedceede9a7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7B0B7AF6-35ED-4A55-9176-3F191485978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D19DE1A-DB99-45C6-B754-AD5888584D8D}">
  <ds:schemaRefs>
    <ds:schemaRef ds:uri="http://schemas.microsoft.com/office/2006/metadata/properties"/>
    <ds:schemaRef ds:uri="http://schemas.microsoft.com/office/infopath/2007/PartnerControls"/>
    <ds:schemaRef ds:uri="http://schemas.microsoft.com/sharepoint/v4"/>
    <ds:schemaRef ds:uri="267e4f37-ebda-42d0-9948-85a7633fb541"/>
    <ds:schemaRef ds:uri="3013d318-8fea-40f7-ab73-1a36134ececb"/>
  </ds:schemaRefs>
</ds:datastoreItem>
</file>

<file path=customXml/itemProps3.xml><?xml version="1.0" encoding="utf-8"?>
<ds:datastoreItem xmlns:ds="http://schemas.openxmlformats.org/officeDocument/2006/customXml" ds:itemID="{3CD45A9E-5F7E-40AC-989A-566338FAEBEB}"/>
</file>

<file path=customXml/itemProps4.xml><?xml version="1.0" encoding="utf-8"?>
<ds:datastoreItem xmlns:ds="http://schemas.openxmlformats.org/officeDocument/2006/customXml" ds:itemID="{F164693F-2F45-4BDF-BBE9-F241B2E5EC13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TEMPLATE-PGO(16_9)</Template>
  <TotalTime>11933</TotalTime>
  <Words>374</Words>
  <Application>Microsoft Office PowerPoint</Application>
  <PresentationFormat>On-screen Show (4:3)</PresentationFormat>
  <Paragraphs>38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</vt:i4>
      </vt:variant>
    </vt:vector>
  </HeadingPairs>
  <TitlesOfParts>
    <vt:vector size="11" baseType="lpstr">
      <vt:lpstr>Arial</vt:lpstr>
      <vt:lpstr>Calibri</vt:lpstr>
      <vt:lpstr>Calibri Light</vt:lpstr>
      <vt:lpstr>Helvetica</vt:lpstr>
      <vt:lpstr>Open Sans</vt:lpstr>
      <vt:lpstr>Palatino Linotype</vt:lpstr>
      <vt:lpstr>Segoe UI Black</vt:lpstr>
      <vt:lpstr>Template PresentationGo</vt:lpstr>
      <vt:lpstr>Template PresentationGo Dark</vt:lpstr>
      <vt:lpstr>Custom Design</vt:lpstr>
      <vt:lpstr>     Religion and Worldview         RAW at St George’s School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PresentationGO.com</dc:creator>
  <dc:description>© Copyright PresentationGO.com</dc:description>
  <cp:lastModifiedBy>Robert Baisley</cp:lastModifiedBy>
  <cp:revision>63</cp:revision>
  <cp:lastPrinted>2023-11-06T14:49:00Z</cp:lastPrinted>
  <dcterms:created xsi:type="dcterms:W3CDTF">2014-11-26T05:14:11Z</dcterms:created>
  <dcterms:modified xsi:type="dcterms:W3CDTF">2026-05-11T15:42:11Z</dcterms:modified>
  <cp:category>Charts &amp; Diagrams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0x010100975DB190D2CA7B4E94A38DD18040FDBD</vt:lpwstr>
  </property>
  <property fmtid="{D5CDD505-2E9C-101B-9397-08002B2CF9AE}" pid="3" name="Order">
    <vt:r8>45600</vt:r8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ComplianceAssetId">
    <vt:lpwstr/>
  </property>
  <property fmtid="{D5CDD505-2E9C-101B-9397-08002B2CF9AE}" pid="7" name="_activity">
    <vt:lpwstr>{"FileActivityType":"9","FileActivityTimeStamp":"2025-07-29T08:20:20.903Z","FileActivityUsersOnPage":[{"DisplayName":"Toni Anderson","Id":"toni.anderson@stgeorges.iow.sch.uk"},{"DisplayName":"Fletcher Hollingshead","Id":"fletcher.hollingshead@stgeorges.iow.sch.uk"}],"FileActivityNavigationId":null}</vt:lpwstr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_dlc_DocIdItemGuid">
    <vt:lpwstr>5061e9eb-4d80-4ad3-bcec-dcd4ac9c784b</vt:lpwstr>
  </property>
  <property fmtid="{D5CDD505-2E9C-101B-9397-08002B2CF9AE}" pid="11" name="MediaServiceImageTags">
    <vt:lpwstr/>
  </property>
</Properties>
</file>