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61_816A3EBF.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5"/>
    <p:sldMasterId id="2147483703" r:id="rId6"/>
    <p:sldMasterId id="2147483692" r:id="rId7"/>
  </p:sldMasterIdLst>
  <p:notesMasterIdLst>
    <p:notesMasterId r:id="rId9"/>
  </p:notesMasterIdLst>
  <p:sldIdLst>
    <p:sldId id="353"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511B18-D2BC-3005-FA71-E3FD19A5F3EC}" name="Lisa Taylor" initials="LT" userId="S::lisa.taylor@stgeorges.iow.sch.uk::fc19dc34-a3ef-4f72-b5f5-16f4cd0e39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A939"/>
    <a:srgbClr val="00B09B"/>
    <a:srgbClr val="CC3399"/>
    <a:srgbClr val="2B323B"/>
    <a:srgbClr val="F0EEEF"/>
    <a:srgbClr val="0D95BC"/>
    <a:srgbClr val="DF361F"/>
    <a:srgbClr val="6C2B43"/>
    <a:srgbClr val="7B0051"/>
    <a:srgbClr val="0639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A83C6D-7489-6466-D851-1A0885AC25C6}" v="2" dt="2026-05-19T12:38:01.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xml" Id="rId8" /><Relationship Type="http://schemas.openxmlformats.org/officeDocument/2006/relationships/tableStyles" Target="tableStyles.xml" Id="rId13" /><Relationship Type="http://schemas.openxmlformats.org/officeDocument/2006/relationships/customXml" Target="../customXml/item3.xml" Id="rId3" /><Relationship Type="http://schemas.openxmlformats.org/officeDocument/2006/relationships/slideMaster" Target="slideMasters/slideMaster3.xml" Id="rId7" /><Relationship Type="http://schemas.openxmlformats.org/officeDocument/2006/relationships/theme" Target="theme/theme1.xml" Id="rId12" /><Relationship Type="http://schemas.openxmlformats.org/officeDocument/2006/relationships/customXml" Target="../customXml/item2.xml" Id="rId2" /><Relationship Type="http://schemas.microsoft.com/office/2018/10/relationships/authors" Target="authors.xml" Id="rId16" /><Relationship Type="http://schemas.openxmlformats.org/officeDocument/2006/relationships/customXml" Target="../customXml/item1.xml" Id="rId1" /><Relationship Type="http://schemas.openxmlformats.org/officeDocument/2006/relationships/slideMaster" Target="slideMasters/slideMaster2.xml" Id="rId6" /><Relationship Type="http://schemas.openxmlformats.org/officeDocument/2006/relationships/viewProps" Target="viewProps.xml" Id="rId11" /><Relationship Type="http://schemas.openxmlformats.org/officeDocument/2006/relationships/slideMaster" Target="slideMasters/slideMaster1.xml" Id="rId5" /><Relationship Type="http://schemas.microsoft.com/office/2015/10/relationships/revisionInfo" Target="revisionInfo.xml" Id="rId15" /><Relationship Type="http://schemas.openxmlformats.org/officeDocument/2006/relationships/presProps" Target="presProps.xml" Id="rId10" /><Relationship Type="http://schemas.openxmlformats.org/officeDocument/2006/relationships/customXml" Target="../customXml/item4.xml" Id="rId4" /><Relationship Type="http://schemas.openxmlformats.org/officeDocument/2006/relationships/notesMaster" Target="notesMasters/notesMaster1.xml" Id="rId9" /></Relationships>
</file>

<file path=ppt/comments/modernComment_161_816A3EBF.xml><?xml version="1.0" encoding="utf-8"?>
<p188:cmLst xmlns:a="http://schemas.openxmlformats.org/drawingml/2006/main" xmlns:r="http://schemas.openxmlformats.org/officeDocument/2006/relationships" xmlns:p188="http://schemas.microsoft.com/office/powerpoint/2018/8/main">
  <p188:cm id="{2582FB7F-A2F0-41B6-B97A-C78B136088E5}" authorId="{E2511B18-D2BC-3005-FA71-E3FD19A5F3EC}" created="2026-05-11T16:03:02.551">
    <pc:sldMkLst xmlns:pc="http://schemas.microsoft.com/office/powerpoint/2013/main/command">
      <pc:docMk/>
      <pc:sldMk cId="2171223743" sldId="353"/>
    </pc:sldMkLst>
    <p188:txBody>
      <a:bodyPr/>
      <a:lstStyle/>
      <a:p>
        <a:r>
          <a:rPr lang="en-GB"/>
          <a:t>To still be edited and some changes made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389243F-B1BB-4202-BD78-416ACA555174}" type="datetimeFigureOut">
              <a:rPr lang="en-US" smtClean="0"/>
              <a:t>5/19/2026</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68D2766-C49B-4C1A-9FEE-6F146754B02B}" type="slidenum">
              <a:rPr lang="en-US" smtClean="0"/>
              <a:t>‹#›</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8D2766-C49B-4C1A-9FEE-6F146754B02B}" type="slidenum">
              <a:rPr lang="en-US" smtClean="0"/>
              <a:t>1</a:t>
            </a:fld>
            <a:endParaRPr lang="en-US"/>
          </a:p>
        </p:txBody>
      </p:sp>
    </p:spTree>
    <p:extLst>
      <p:ext uri="{BB962C8B-B14F-4D97-AF65-F5344CB8AC3E}">
        <p14:creationId xmlns:p14="http://schemas.microsoft.com/office/powerpoint/2010/main" val="4130937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EDF2B47-7C58-458B-A014-B081B81A8D06}"/>
              </a:ext>
            </a:extLst>
          </p:cNvPr>
          <p:cNvGrpSpPr/>
          <p:nvPr userDrawn="1"/>
        </p:nvGrpSpPr>
        <p:grpSpPr>
          <a:xfrm>
            <a:off x="9433981" y="1"/>
            <a:ext cx="1647523" cy="1816099"/>
            <a:chOff x="12554553" y="1"/>
            <a:chExt cx="1647523" cy="1816099"/>
          </a:xfrm>
        </p:grpSpPr>
        <p:sp>
          <p:nvSpPr>
            <p:cNvPr id="4" name="Rectangle: Folded Corner 3">
              <a:extLst>
                <a:ext uri="{FF2B5EF4-FFF2-40B4-BE49-F238E27FC236}">
                  <a16:creationId xmlns:a16="http://schemas.microsoft.com/office/drawing/2014/main" id="{C7ACA455-4437-4416-A6F0-33D534A6AE9F}"/>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7180DD64-6AC6-41B8-826F-6BE55763C657}"/>
                </a:ext>
              </a:extLst>
            </p:cNvPr>
            <p:cNvPicPr>
              <a:picLocks noChangeAspect="1"/>
            </p:cNvPicPr>
            <p:nvPr userDrawn="1"/>
          </p:nvPicPr>
          <p:blipFill>
            <a:blip r:embed="rId2"/>
            <a:stretch>
              <a:fillRect/>
            </a:stretch>
          </p:blipFill>
          <p:spPr>
            <a:xfrm>
              <a:off x="13802026" y="424090"/>
              <a:ext cx="400050" cy="657225"/>
            </a:xfrm>
            <a:prstGeom prst="rect">
              <a:avLst/>
            </a:prstGeom>
          </p:spPr>
        </p:pic>
      </p:grpSp>
      <p:sp>
        <p:nvSpPr>
          <p:cNvPr id="6" name="Title 5">
            <a:extLst>
              <a:ext uri="{FF2B5EF4-FFF2-40B4-BE49-F238E27FC236}">
                <a16:creationId xmlns:a16="http://schemas.microsoft.com/office/drawing/2014/main" id="{F03BF9FD-DA0F-4739-9B69-0A2D712E7D8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8869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a:t>Click to edit Master title style</a:t>
            </a:r>
          </a:p>
        </p:txBody>
      </p:sp>
      <p:grpSp>
        <p:nvGrpSpPr>
          <p:cNvPr id="3" name="Group 2">
            <a:extLst>
              <a:ext uri="{FF2B5EF4-FFF2-40B4-BE49-F238E27FC236}">
                <a16:creationId xmlns:a16="http://schemas.microsoft.com/office/drawing/2014/main" id="{4CF4C143-2DE4-4A59-9225-C44B17F8F99F}"/>
              </a:ext>
            </a:extLst>
          </p:cNvPr>
          <p:cNvGrpSpPr/>
          <p:nvPr userDrawn="1"/>
        </p:nvGrpSpPr>
        <p:grpSpPr>
          <a:xfrm>
            <a:off x="9433981" y="1"/>
            <a:ext cx="1647523" cy="1816099"/>
            <a:chOff x="12554553" y="1"/>
            <a:chExt cx="1647523" cy="1816099"/>
          </a:xfrm>
        </p:grpSpPr>
        <p:sp>
          <p:nvSpPr>
            <p:cNvPr id="4" name="Rectangle: Folded Corner 3">
              <a:extLst>
                <a:ext uri="{FF2B5EF4-FFF2-40B4-BE49-F238E27FC236}">
                  <a16:creationId xmlns:a16="http://schemas.microsoft.com/office/drawing/2014/main" id="{F35CDF3A-32A4-4944-8471-5618C2895CD6}"/>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0C6B6273-908A-4447-8576-D3C55254554D}"/>
                </a:ext>
              </a:extLst>
            </p:cNvPr>
            <p:cNvPicPr>
              <a:picLocks noChangeAspect="1"/>
            </p:cNvPicPr>
            <p:nvPr userDrawn="1"/>
          </p:nvPicPr>
          <p:blipFill>
            <a:blip r:embed="rId2"/>
            <a:stretch>
              <a:fillRect/>
            </a:stretch>
          </p:blipFill>
          <p:spPr>
            <a:xfrm>
              <a:off x="13802026" y="424090"/>
              <a:ext cx="400050" cy="657225"/>
            </a:xfrm>
            <a:prstGeom prst="rect">
              <a:avLst/>
            </a:prstGeom>
          </p:spPr>
        </p:pic>
      </p:grpSp>
    </p:spTree>
    <p:extLst>
      <p:ext uri="{BB962C8B-B14F-4D97-AF65-F5344CB8AC3E}">
        <p14:creationId xmlns:p14="http://schemas.microsoft.com/office/powerpoint/2010/main" val="150892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5"/>
            <a:ext cx="9144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www.</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048933" y="3071723"/>
            <a:ext cx="5046133"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673959" y="5982900"/>
            <a:ext cx="3796079" cy="646331"/>
          </a:xfrm>
          <a:prstGeom prst="rect">
            <a:avLst/>
          </a:prstGeom>
          <a:noFill/>
        </p:spPr>
        <p:txBody>
          <a:bodyPr wrap="square" rtlCol="0" anchor="ctr">
            <a:spAutoFit/>
          </a:bodyPr>
          <a:lstStyle/>
          <a:p>
            <a:pPr algn="ctr"/>
            <a:r>
              <a:rPr lang="en-US">
                <a:solidFill>
                  <a:srgbClr val="A5CD00"/>
                </a:solidFill>
              </a:rPr>
              <a:t>T</a:t>
            </a:r>
            <a:r>
              <a:rPr lang="en-US" baseline="0">
                <a:solidFill>
                  <a:srgbClr val="A5CD00"/>
                </a:solidFill>
              </a:rPr>
              <a:t>he free PowerPoint and Google Slides template library</a:t>
            </a:r>
            <a:endParaRPr lang="en-US">
              <a:solidFill>
                <a:srgbClr val="A5CD00"/>
              </a:solidFill>
            </a:endParaRPr>
          </a:p>
        </p:txBody>
      </p:sp>
      <p:sp>
        <p:nvSpPr>
          <p:cNvPr id="8" name="TextBox 7"/>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a:solidFill>
                <a:schemeClr val="bg1"/>
              </a:solidFill>
              <a:effectLst/>
            </a:endParaRPr>
          </a:p>
        </p:txBody>
      </p:sp>
      <p:sp>
        <p:nvSpPr>
          <p:cNvPr id="9"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041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hyperlink" Target="http://www.presentationgo.com/"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3"/>
            <a:stretch>
              <a:fillRect/>
            </a:stretch>
          </p:blipFill>
          <p:spPr>
            <a:xfrm>
              <a:off x="-2018604" y="234547"/>
              <a:ext cx="1405251" cy="185944"/>
            </a:xfrm>
            <a:prstGeom prst="rect">
              <a:avLst/>
            </a:prstGeom>
          </p:spPr>
        </p:pic>
      </p:grpSp>
      <p:sp>
        <p:nvSpPr>
          <p:cNvPr id="13" name="Rectangle 12"/>
          <p:cNvSpPr/>
          <p:nvPr userDrawn="1"/>
        </p:nvSpPr>
        <p:spPr>
          <a:xfrm>
            <a:off x="-88899" y="6959601"/>
            <a:ext cx="1625766" cy="261610"/>
          </a:xfrm>
          <a:prstGeom prst="rect">
            <a:avLst/>
          </a:prstGeom>
        </p:spPr>
        <p:txBody>
          <a:bodyPr wrap="none">
            <a:spAutoFit/>
          </a:bodyPr>
          <a:lstStyle/>
          <a:p>
            <a:r>
              <a:rPr lang="en-US" sz="1100" b="0" i="0">
                <a:solidFill>
                  <a:srgbClr val="555555"/>
                </a:solidFill>
                <a:effectLst/>
                <a:latin typeface="Open Sans" panose="020B0606030504020204" pitchFamily="34" charset="0"/>
              </a:rPr>
              <a:t>© </a:t>
            </a:r>
            <a:r>
              <a:rPr lang="en-US" sz="1100" b="0" i="0" u="none" strike="noStrike">
                <a:solidFill>
                  <a:srgbClr val="A5CD28"/>
                </a:solidFill>
                <a:effectLst/>
                <a:latin typeface="Open Sans" panose="020B0606030504020204" pitchFamily="34" charset="0"/>
                <a:hlinkClick r:id="rId4" tooltip="PresentationGo!"/>
              </a:rPr>
              <a:t>presentationgo.com</a:t>
            </a:r>
            <a:endParaRPr lang="en-US" sz="1100"/>
          </a:p>
        </p:txBody>
      </p:sp>
    </p:spTree>
    <p:extLst>
      <p:ext uri="{BB962C8B-B14F-4D97-AF65-F5344CB8AC3E}">
        <p14:creationId xmlns:p14="http://schemas.microsoft.com/office/powerpoint/2010/main" val="205513462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7" name="Rectangle 6"/>
          <p:cNvSpPr/>
          <p:nvPr userDrawn="1"/>
        </p:nvSpPr>
        <p:spPr>
          <a:xfrm>
            <a:off x="-88899" y="6959601"/>
            <a:ext cx="1625766" cy="261610"/>
          </a:xfrm>
          <a:prstGeom prst="rect">
            <a:avLst/>
          </a:prstGeom>
        </p:spPr>
        <p:txBody>
          <a:bodyPr wrap="none">
            <a:spAutoFit/>
          </a:bodyPr>
          <a:lstStyle/>
          <a:p>
            <a:r>
              <a:rPr lang="en-US" sz="1100" b="0" i="0">
                <a:solidFill>
                  <a:srgbClr val="555555"/>
                </a:solidFill>
                <a:effectLst/>
                <a:latin typeface="Open Sans" panose="020B0606030504020204" pitchFamily="34" charset="0"/>
              </a:rPr>
              <a:t>© </a:t>
            </a:r>
            <a:r>
              <a:rPr lang="en-US" sz="1100" b="0" i="0" u="none" strike="noStrike">
                <a:solidFill>
                  <a:srgbClr val="A5CD28"/>
                </a:solidFill>
                <a:effectLst/>
                <a:latin typeface="Open Sans" panose="020B0606030504020204" pitchFamily="34" charset="0"/>
                <a:hlinkClick r:id="rId3" tooltip="PresentationGo!"/>
              </a:rPr>
              <a:t>presentationgo.com</a:t>
            </a:r>
            <a:endParaRPr lang="en-US" sz="1100"/>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530658317"/>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t>5/19/2026</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svg"/><Relationship Id="rId3" Type="http://schemas.microsoft.com/office/2018/10/relationships/comments" Target="../comments/modernComment_161_816A3EBF.xml"/><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svg"/><Relationship Id="rId17" Type="http://schemas.openxmlformats.org/officeDocument/2006/relationships/image" Target="../media/image16.svg"/><Relationship Id="rId25"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10.svg"/><Relationship Id="rId24" Type="http://schemas.openxmlformats.org/officeDocument/2006/relationships/image" Target="../media/image23.emf"/><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3.svg"/><Relationship Id="rId22"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Group 123">
            <a:extLst>
              <a:ext uri="{FF2B5EF4-FFF2-40B4-BE49-F238E27FC236}">
                <a16:creationId xmlns:a16="http://schemas.microsoft.com/office/drawing/2014/main" id="{48280102-2F7A-4B3C-B04A-FB8157DC0533}"/>
              </a:ext>
            </a:extLst>
          </p:cNvPr>
          <p:cNvGrpSpPr/>
          <p:nvPr/>
        </p:nvGrpSpPr>
        <p:grpSpPr>
          <a:xfrm>
            <a:off x="6927369" y="765106"/>
            <a:ext cx="2175067" cy="692713"/>
            <a:chOff x="198775" y="4668328"/>
            <a:chExt cx="2207478" cy="857429"/>
          </a:xfrm>
        </p:grpSpPr>
        <p:sp>
          <p:nvSpPr>
            <p:cNvPr id="125" name="TextBox 124">
              <a:extLst>
                <a:ext uri="{FF2B5EF4-FFF2-40B4-BE49-F238E27FC236}">
                  <a16:creationId xmlns:a16="http://schemas.microsoft.com/office/drawing/2014/main" id="{4A493221-5636-45B1-ACF0-3C41B36D4002}"/>
                </a:ext>
              </a:extLst>
            </p:cNvPr>
            <p:cNvSpPr txBox="1"/>
            <p:nvPr/>
          </p:nvSpPr>
          <p:spPr>
            <a:xfrm>
              <a:off x="262973" y="4668328"/>
              <a:ext cx="2143280" cy="342865"/>
            </a:xfrm>
            <a:prstGeom prst="rect">
              <a:avLst/>
            </a:prstGeom>
            <a:noFill/>
          </p:spPr>
          <p:txBody>
            <a:bodyPr wrap="square" lIns="0" rIns="0" rtlCol="0" anchor="b">
              <a:spAutoFit/>
            </a:bodyPr>
            <a:lstStyle/>
            <a:p>
              <a:r>
                <a:rPr lang="en-US" sz="1200" b="1" noProof="1">
                  <a:solidFill>
                    <a:schemeClr val="accent6">
                      <a:lumMod val="75000"/>
                    </a:schemeClr>
                  </a:solidFill>
                </a:rPr>
                <a:t>The world I live in</a:t>
              </a:r>
            </a:p>
          </p:txBody>
        </p:sp>
        <p:sp>
          <p:nvSpPr>
            <p:cNvPr id="126" name="TextBox 125">
              <a:extLst>
                <a:ext uri="{FF2B5EF4-FFF2-40B4-BE49-F238E27FC236}">
                  <a16:creationId xmlns:a16="http://schemas.microsoft.com/office/drawing/2014/main" id="{DF711671-E30F-46C7-986A-FE9F83B1714F}"/>
                </a:ext>
              </a:extLst>
            </p:cNvPr>
            <p:cNvSpPr txBox="1"/>
            <p:nvPr/>
          </p:nvSpPr>
          <p:spPr>
            <a:xfrm>
              <a:off x="198775" y="4897172"/>
              <a:ext cx="2196969" cy="628585"/>
            </a:xfrm>
            <a:prstGeom prst="rect">
              <a:avLst/>
            </a:prstGeom>
            <a:noFill/>
          </p:spPr>
          <p:txBody>
            <a:bodyPr wrap="square" lIns="0" rIns="0" rtlCol="0" anchor="t">
              <a:spAutoFit/>
            </a:bodyPr>
            <a:lstStyle/>
            <a:p>
              <a:r>
                <a:rPr lang="en-US" sz="900" b="1" noProof="1">
                  <a:solidFill>
                    <a:schemeClr val="accent6">
                      <a:lumMod val="75000"/>
                    </a:schemeClr>
                  </a:solidFill>
                </a:rPr>
                <a:t>Students learn about Respect, individuality, jobs, money, community, rules and laws and the environment around them. </a:t>
              </a:r>
            </a:p>
          </p:txBody>
        </p:sp>
      </p:grpSp>
      <p:sp>
        <p:nvSpPr>
          <p:cNvPr id="155" name="TextBox 154">
            <a:extLst>
              <a:ext uri="{FF2B5EF4-FFF2-40B4-BE49-F238E27FC236}">
                <a16:creationId xmlns:a16="http://schemas.microsoft.com/office/drawing/2014/main" id="{B6B761AF-6AD2-4809-B8D4-632202288F4D}"/>
              </a:ext>
            </a:extLst>
          </p:cNvPr>
          <p:cNvSpPr txBox="1"/>
          <p:nvPr/>
        </p:nvSpPr>
        <p:spPr>
          <a:xfrm>
            <a:off x="3508017" y="5462192"/>
            <a:ext cx="2926689" cy="699277"/>
          </a:xfrm>
          <a:prstGeom prst="rect">
            <a:avLst/>
          </a:prstGeom>
          <a:noFill/>
        </p:spPr>
        <p:txBody>
          <a:bodyPr wrap="square" lIns="0" rIns="0" rtlCol="0" anchor="b">
            <a:spAutoFit/>
          </a:bodyPr>
          <a:lstStyle/>
          <a:p>
            <a:pPr algn="ctr"/>
            <a:r>
              <a:rPr lang="en-US" sz="1200" b="1" noProof="1">
                <a:solidFill>
                  <a:srgbClr val="07A939"/>
                </a:solidFill>
              </a:rPr>
              <a:t>Whole school areas influencing RSHE</a:t>
            </a:r>
          </a:p>
        </p:txBody>
      </p:sp>
      <p:grpSp>
        <p:nvGrpSpPr>
          <p:cNvPr id="167" name="Group 166">
            <a:extLst>
              <a:ext uri="{FF2B5EF4-FFF2-40B4-BE49-F238E27FC236}">
                <a16:creationId xmlns:a16="http://schemas.microsoft.com/office/drawing/2014/main" id="{F3F76BAA-3502-4FAD-8157-F25A92DA3C2B}"/>
              </a:ext>
            </a:extLst>
          </p:cNvPr>
          <p:cNvGrpSpPr/>
          <p:nvPr/>
        </p:nvGrpSpPr>
        <p:grpSpPr>
          <a:xfrm>
            <a:off x="-760723" y="2284967"/>
            <a:ext cx="3616155" cy="690813"/>
            <a:chOff x="-467411" y="4894184"/>
            <a:chExt cx="2920527" cy="690813"/>
          </a:xfrm>
        </p:grpSpPr>
        <p:sp>
          <p:nvSpPr>
            <p:cNvPr id="183" name="TextBox 182">
              <a:extLst>
                <a:ext uri="{FF2B5EF4-FFF2-40B4-BE49-F238E27FC236}">
                  <a16:creationId xmlns:a16="http://schemas.microsoft.com/office/drawing/2014/main" id="{A992CAE4-9A2E-45BE-908D-0662D55163BB}"/>
                </a:ext>
              </a:extLst>
            </p:cNvPr>
            <p:cNvSpPr txBox="1"/>
            <p:nvPr/>
          </p:nvSpPr>
          <p:spPr>
            <a:xfrm>
              <a:off x="256146" y="5077166"/>
              <a:ext cx="2196970" cy="507831"/>
            </a:xfrm>
            <a:prstGeom prst="rect">
              <a:avLst/>
            </a:prstGeom>
            <a:noFill/>
          </p:spPr>
          <p:txBody>
            <a:bodyPr wrap="square" lIns="0" rIns="0" rtlCol="0" anchor="t">
              <a:spAutoFit/>
            </a:bodyPr>
            <a:lstStyle/>
            <a:p>
              <a:r>
                <a:rPr lang="en-US" sz="900" b="1" noProof="1">
                  <a:solidFill>
                    <a:srgbClr val="07A939"/>
                  </a:solidFill>
                </a:rPr>
                <a:t>Students will gain experience in problem solving, democracy, expressing views of their own and others, information gathering and reporting, interview panels</a:t>
              </a:r>
            </a:p>
          </p:txBody>
        </p:sp>
        <p:sp>
          <p:nvSpPr>
            <p:cNvPr id="181" name="TextBox 180">
              <a:extLst>
                <a:ext uri="{FF2B5EF4-FFF2-40B4-BE49-F238E27FC236}">
                  <a16:creationId xmlns:a16="http://schemas.microsoft.com/office/drawing/2014/main" id="{B6B761AF-6AD2-4809-B8D4-632202288F4D}"/>
                </a:ext>
              </a:extLst>
            </p:cNvPr>
            <p:cNvSpPr txBox="1"/>
            <p:nvPr/>
          </p:nvSpPr>
          <p:spPr>
            <a:xfrm>
              <a:off x="-467411" y="4894184"/>
              <a:ext cx="2202816" cy="276999"/>
            </a:xfrm>
            <a:prstGeom prst="rect">
              <a:avLst/>
            </a:prstGeom>
            <a:noFill/>
          </p:spPr>
          <p:txBody>
            <a:bodyPr wrap="square" lIns="0" rIns="0" rtlCol="0" anchor="b">
              <a:spAutoFit/>
            </a:bodyPr>
            <a:lstStyle/>
            <a:p>
              <a:pPr algn="ctr"/>
              <a:r>
                <a:rPr lang="en-US" sz="1200" b="1" noProof="1">
                  <a:solidFill>
                    <a:srgbClr val="07A939"/>
                  </a:solidFill>
                </a:rPr>
                <a:t>Student Council</a:t>
              </a:r>
            </a:p>
          </p:txBody>
        </p:sp>
      </p:grpSp>
      <p:grpSp>
        <p:nvGrpSpPr>
          <p:cNvPr id="121" name="Group 120">
            <a:extLst>
              <a:ext uri="{FF2B5EF4-FFF2-40B4-BE49-F238E27FC236}">
                <a16:creationId xmlns:a16="http://schemas.microsoft.com/office/drawing/2014/main" id="{11276A74-8BEF-4338-BC07-C41274BA0C50}"/>
              </a:ext>
            </a:extLst>
          </p:cNvPr>
          <p:cNvGrpSpPr/>
          <p:nvPr/>
        </p:nvGrpSpPr>
        <p:grpSpPr>
          <a:xfrm>
            <a:off x="1129391" y="4593716"/>
            <a:ext cx="1446902" cy="822367"/>
            <a:chOff x="249702" y="4895878"/>
            <a:chExt cx="2202816" cy="822367"/>
          </a:xfrm>
        </p:grpSpPr>
        <p:sp>
          <p:nvSpPr>
            <p:cNvPr id="122" name="TextBox 121">
              <a:extLst>
                <a:ext uri="{FF2B5EF4-FFF2-40B4-BE49-F238E27FC236}">
                  <a16:creationId xmlns:a16="http://schemas.microsoft.com/office/drawing/2014/main" id="{C9AA07B9-B4CE-4605-928C-15C02D0A6CCB}"/>
                </a:ext>
              </a:extLst>
            </p:cNvPr>
            <p:cNvSpPr txBox="1"/>
            <p:nvPr/>
          </p:nvSpPr>
          <p:spPr>
            <a:xfrm>
              <a:off x="249702" y="4895878"/>
              <a:ext cx="2202816" cy="261610"/>
            </a:xfrm>
            <a:prstGeom prst="rect">
              <a:avLst/>
            </a:prstGeom>
            <a:noFill/>
          </p:spPr>
          <p:txBody>
            <a:bodyPr wrap="square" lIns="0" rIns="0" rtlCol="0" anchor="b">
              <a:spAutoFit/>
            </a:bodyPr>
            <a:lstStyle/>
            <a:p>
              <a:r>
                <a:rPr lang="en-US" sz="1050" b="1" noProof="1">
                  <a:solidFill>
                    <a:srgbClr val="07A939"/>
                  </a:solidFill>
                </a:rPr>
                <a:t>Careers Education</a:t>
              </a:r>
            </a:p>
          </p:txBody>
        </p:sp>
        <p:sp>
          <p:nvSpPr>
            <p:cNvPr id="123" name="TextBox 122">
              <a:extLst>
                <a:ext uri="{FF2B5EF4-FFF2-40B4-BE49-F238E27FC236}">
                  <a16:creationId xmlns:a16="http://schemas.microsoft.com/office/drawing/2014/main" id="{AF443F34-B387-411B-ADBF-64223B1562AC}"/>
                </a:ext>
              </a:extLst>
            </p:cNvPr>
            <p:cNvSpPr txBox="1"/>
            <p:nvPr/>
          </p:nvSpPr>
          <p:spPr>
            <a:xfrm>
              <a:off x="255548" y="5133470"/>
              <a:ext cx="2196970" cy="584775"/>
            </a:xfrm>
            <a:prstGeom prst="rect">
              <a:avLst/>
            </a:prstGeom>
            <a:noFill/>
          </p:spPr>
          <p:txBody>
            <a:bodyPr wrap="square" lIns="0" rIns="0" rtlCol="0" anchor="t">
              <a:spAutoFit/>
            </a:bodyPr>
            <a:lstStyle/>
            <a:p>
              <a:r>
                <a:rPr lang="en-US" sz="800" b="1" noProof="1">
                  <a:solidFill>
                    <a:srgbClr val="07A939"/>
                  </a:solidFill>
                </a:rPr>
                <a:t>Students will access careers education, interviews with employers, work related learning experiences.</a:t>
              </a:r>
            </a:p>
          </p:txBody>
        </p:sp>
      </p:grpSp>
      <p:grpSp>
        <p:nvGrpSpPr>
          <p:cNvPr id="134" name="Group 133">
            <a:extLst>
              <a:ext uri="{FF2B5EF4-FFF2-40B4-BE49-F238E27FC236}">
                <a16:creationId xmlns:a16="http://schemas.microsoft.com/office/drawing/2014/main" id="{C2164562-2A1F-4874-A5D1-AC2A65E83C0C}"/>
              </a:ext>
            </a:extLst>
          </p:cNvPr>
          <p:cNvGrpSpPr/>
          <p:nvPr/>
        </p:nvGrpSpPr>
        <p:grpSpPr>
          <a:xfrm>
            <a:off x="3768299" y="3865611"/>
            <a:ext cx="2361863" cy="724212"/>
            <a:chOff x="249702" y="4917089"/>
            <a:chExt cx="2202816" cy="724212"/>
          </a:xfrm>
        </p:grpSpPr>
        <p:sp>
          <p:nvSpPr>
            <p:cNvPr id="135" name="TextBox 134">
              <a:extLst>
                <a:ext uri="{FF2B5EF4-FFF2-40B4-BE49-F238E27FC236}">
                  <a16:creationId xmlns:a16="http://schemas.microsoft.com/office/drawing/2014/main" id="{A8B7235C-A5F4-4B69-A480-3A3D8065A110}"/>
                </a:ext>
              </a:extLst>
            </p:cNvPr>
            <p:cNvSpPr txBox="1"/>
            <p:nvPr/>
          </p:nvSpPr>
          <p:spPr>
            <a:xfrm>
              <a:off x="249702" y="4917089"/>
              <a:ext cx="2202816" cy="276999"/>
            </a:xfrm>
            <a:prstGeom prst="rect">
              <a:avLst/>
            </a:prstGeom>
            <a:noFill/>
          </p:spPr>
          <p:txBody>
            <a:bodyPr wrap="square" lIns="0" rIns="0" rtlCol="0" anchor="b">
              <a:spAutoFit/>
            </a:bodyPr>
            <a:lstStyle/>
            <a:p>
              <a:pPr algn="r"/>
              <a:r>
                <a:rPr lang="en-US" sz="1200" b="1" noProof="1">
                  <a:solidFill>
                    <a:srgbClr val="07A939"/>
                  </a:solidFill>
                </a:rPr>
                <a:t>KS 3 &amp; 4 Physical Education</a:t>
              </a:r>
            </a:p>
          </p:txBody>
        </p:sp>
        <p:sp>
          <p:nvSpPr>
            <p:cNvPr id="136" name="TextBox 135">
              <a:extLst>
                <a:ext uri="{FF2B5EF4-FFF2-40B4-BE49-F238E27FC236}">
                  <a16:creationId xmlns:a16="http://schemas.microsoft.com/office/drawing/2014/main" id="{B47D1625-2A13-4C5F-88D5-858497B32263}"/>
                </a:ext>
              </a:extLst>
            </p:cNvPr>
            <p:cNvSpPr txBox="1"/>
            <p:nvPr/>
          </p:nvSpPr>
          <p:spPr>
            <a:xfrm>
              <a:off x="255549" y="5133470"/>
              <a:ext cx="2196969" cy="507831"/>
            </a:xfrm>
            <a:prstGeom prst="rect">
              <a:avLst/>
            </a:prstGeom>
            <a:noFill/>
          </p:spPr>
          <p:txBody>
            <a:bodyPr wrap="square" lIns="0" rIns="0" rtlCol="0" anchor="t">
              <a:spAutoFit/>
            </a:bodyPr>
            <a:lstStyle/>
            <a:p>
              <a:r>
                <a:rPr lang="en-US" sz="900" b="1" noProof="1">
                  <a:solidFill>
                    <a:srgbClr val="07A939"/>
                  </a:solidFill>
                </a:rPr>
                <a:t>Will explore transferable skills, knowledge &amp; understanding, safety, water skills, community use</a:t>
              </a:r>
            </a:p>
          </p:txBody>
        </p:sp>
      </p:grpSp>
      <p:grpSp>
        <p:nvGrpSpPr>
          <p:cNvPr id="118" name="Group 117">
            <a:extLst>
              <a:ext uri="{FF2B5EF4-FFF2-40B4-BE49-F238E27FC236}">
                <a16:creationId xmlns:a16="http://schemas.microsoft.com/office/drawing/2014/main" id="{AF0D0F12-6EA1-42F7-9AA1-FE142BABDAC6}"/>
              </a:ext>
            </a:extLst>
          </p:cNvPr>
          <p:cNvGrpSpPr/>
          <p:nvPr/>
        </p:nvGrpSpPr>
        <p:grpSpPr>
          <a:xfrm>
            <a:off x="7026177" y="4102754"/>
            <a:ext cx="1678498" cy="738239"/>
            <a:chOff x="255548" y="4903062"/>
            <a:chExt cx="2196970" cy="738239"/>
          </a:xfrm>
        </p:grpSpPr>
        <p:sp>
          <p:nvSpPr>
            <p:cNvPr id="119" name="TextBox 118">
              <a:extLst>
                <a:ext uri="{FF2B5EF4-FFF2-40B4-BE49-F238E27FC236}">
                  <a16:creationId xmlns:a16="http://schemas.microsoft.com/office/drawing/2014/main" id="{6B6593A6-97C1-4CDD-92B1-FB78845451EF}"/>
                </a:ext>
              </a:extLst>
            </p:cNvPr>
            <p:cNvSpPr txBox="1"/>
            <p:nvPr/>
          </p:nvSpPr>
          <p:spPr>
            <a:xfrm>
              <a:off x="435393" y="4903062"/>
              <a:ext cx="2017122" cy="276999"/>
            </a:xfrm>
            <a:prstGeom prst="rect">
              <a:avLst/>
            </a:prstGeom>
            <a:noFill/>
          </p:spPr>
          <p:txBody>
            <a:bodyPr wrap="square" lIns="0" rIns="0" rtlCol="0" anchor="b">
              <a:spAutoFit/>
            </a:bodyPr>
            <a:lstStyle/>
            <a:p>
              <a:r>
                <a:rPr lang="en-US" sz="1200" b="1" noProof="1">
                  <a:solidFill>
                    <a:srgbClr val="07A939"/>
                  </a:solidFill>
                </a:rPr>
                <a:t>Work Experience</a:t>
              </a:r>
            </a:p>
          </p:txBody>
        </p:sp>
        <p:sp>
          <p:nvSpPr>
            <p:cNvPr id="120" name="TextBox 119">
              <a:extLst>
                <a:ext uri="{FF2B5EF4-FFF2-40B4-BE49-F238E27FC236}">
                  <a16:creationId xmlns:a16="http://schemas.microsoft.com/office/drawing/2014/main" id="{69944467-DEF3-4F7A-B81A-6F03B7524661}"/>
                </a:ext>
              </a:extLst>
            </p:cNvPr>
            <p:cNvSpPr txBox="1"/>
            <p:nvPr/>
          </p:nvSpPr>
          <p:spPr>
            <a:xfrm>
              <a:off x="255548" y="5133470"/>
              <a:ext cx="2196970" cy="507831"/>
            </a:xfrm>
            <a:prstGeom prst="rect">
              <a:avLst/>
            </a:prstGeom>
            <a:noFill/>
          </p:spPr>
          <p:txBody>
            <a:bodyPr wrap="square" lIns="0" tIns="45720" rIns="0" bIns="45720" rtlCol="0" anchor="t">
              <a:spAutoFit/>
            </a:bodyPr>
            <a:lstStyle/>
            <a:p>
              <a:pPr algn="ctr"/>
              <a:r>
                <a:rPr lang="en-US" sz="900" b="1" noProof="1">
                  <a:solidFill>
                    <a:srgbClr val="07A939"/>
                  </a:solidFill>
                </a:rPr>
                <a:t>Students in KS 5 Will undertake work based placements within the local community</a:t>
              </a:r>
            </a:p>
          </p:txBody>
        </p:sp>
      </p:grpSp>
      <p:grpSp>
        <p:nvGrpSpPr>
          <p:cNvPr id="172" name="Group 171">
            <a:extLst>
              <a:ext uri="{FF2B5EF4-FFF2-40B4-BE49-F238E27FC236}">
                <a16:creationId xmlns:a16="http://schemas.microsoft.com/office/drawing/2014/main" id="{E2F25AAE-2CAE-4D12-BE0E-6A751140DEE0}"/>
              </a:ext>
            </a:extLst>
          </p:cNvPr>
          <p:cNvGrpSpPr/>
          <p:nvPr/>
        </p:nvGrpSpPr>
        <p:grpSpPr>
          <a:xfrm>
            <a:off x="2855432" y="2319698"/>
            <a:ext cx="1753202" cy="899312"/>
            <a:chOff x="249702" y="4880489"/>
            <a:chExt cx="2202816" cy="899312"/>
          </a:xfrm>
        </p:grpSpPr>
        <p:sp>
          <p:nvSpPr>
            <p:cNvPr id="173" name="TextBox 172">
              <a:extLst>
                <a:ext uri="{FF2B5EF4-FFF2-40B4-BE49-F238E27FC236}">
                  <a16:creationId xmlns:a16="http://schemas.microsoft.com/office/drawing/2014/main" id="{11FDC09C-447F-4263-94F2-E39C7542BA69}"/>
                </a:ext>
              </a:extLst>
            </p:cNvPr>
            <p:cNvSpPr txBox="1"/>
            <p:nvPr/>
          </p:nvSpPr>
          <p:spPr>
            <a:xfrm>
              <a:off x="249702" y="4880489"/>
              <a:ext cx="2202816" cy="276999"/>
            </a:xfrm>
            <a:prstGeom prst="rect">
              <a:avLst/>
            </a:prstGeom>
            <a:noFill/>
          </p:spPr>
          <p:txBody>
            <a:bodyPr wrap="square" lIns="0" rIns="0" rtlCol="0" anchor="b">
              <a:spAutoFit/>
            </a:bodyPr>
            <a:lstStyle/>
            <a:p>
              <a:pPr algn="ctr"/>
              <a:r>
                <a:rPr lang="en-US" sz="1200" b="1" noProof="1">
                  <a:solidFill>
                    <a:srgbClr val="07A939"/>
                  </a:solidFill>
                </a:rPr>
                <a:t>Food technology</a:t>
              </a:r>
            </a:p>
          </p:txBody>
        </p:sp>
        <p:sp>
          <p:nvSpPr>
            <p:cNvPr id="174" name="TextBox 173">
              <a:extLst>
                <a:ext uri="{FF2B5EF4-FFF2-40B4-BE49-F238E27FC236}">
                  <a16:creationId xmlns:a16="http://schemas.microsoft.com/office/drawing/2014/main" id="{E3259563-9475-4324-B4A3-F402E7B9140F}"/>
                </a:ext>
              </a:extLst>
            </p:cNvPr>
            <p:cNvSpPr txBox="1"/>
            <p:nvPr/>
          </p:nvSpPr>
          <p:spPr>
            <a:xfrm>
              <a:off x="255549" y="5133470"/>
              <a:ext cx="2196969" cy="646331"/>
            </a:xfrm>
            <a:prstGeom prst="rect">
              <a:avLst/>
            </a:prstGeom>
            <a:noFill/>
          </p:spPr>
          <p:txBody>
            <a:bodyPr wrap="square" lIns="0" rIns="0" rtlCol="0" anchor="t">
              <a:spAutoFit/>
            </a:bodyPr>
            <a:lstStyle/>
            <a:p>
              <a:pPr algn="ctr"/>
              <a:r>
                <a:rPr lang="en-US" sz="900" b="1" noProof="1">
                  <a:solidFill>
                    <a:srgbClr val="07A939"/>
                  </a:solidFill>
                </a:rPr>
                <a:t>Students will develop learning relating to healthy eating, food preparation and independence, safety and hygiene. </a:t>
              </a:r>
            </a:p>
          </p:txBody>
        </p:sp>
      </p:grpSp>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a:xfrm>
            <a:off x="-320958" y="50748"/>
            <a:ext cx="8515350" cy="739056"/>
          </a:xfrm>
        </p:spPr>
        <p:txBody>
          <a:bodyPr>
            <a:noAutofit/>
          </a:bodyPr>
          <a:lstStyle/>
          <a:p>
            <a:r>
              <a:rPr lang="en-US" sz="2800">
                <a:ln>
                  <a:solidFill>
                    <a:schemeClr val="accent6">
                      <a:lumMod val="50000"/>
                    </a:schemeClr>
                  </a:solidFill>
                </a:ln>
                <a:solidFill>
                  <a:schemeClr val="accent6">
                    <a:lumMod val="50000"/>
                  </a:schemeClr>
                </a:solidFill>
                <a:latin typeface="Segoe UI Black" panose="020B0A02040204020203" pitchFamily="34" charset="0"/>
                <a:ea typeface="Segoe UI Black" panose="020B0A02040204020203" pitchFamily="34" charset="0"/>
              </a:rPr>
              <a:t>     RSHE at St Georges</a:t>
            </a:r>
          </a:p>
        </p:txBody>
      </p:sp>
      <p:grpSp>
        <p:nvGrpSpPr>
          <p:cNvPr id="19" name="Group 18">
            <a:extLst>
              <a:ext uri="{FF2B5EF4-FFF2-40B4-BE49-F238E27FC236}">
                <a16:creationId xmlns:a16="http://schemas.microsoft.com/office/drawing/2014/main" id="{2C2EA65C-CA1F-40C5-83BE-64F3E9AB33AA}"/>
              </a:ext>
            </a:extLst>
          </p:cNvPr>
          <p:cNvGrpSpPr/>
          <p:nvPr/>
        </p:nvGrpSpPr>
        <p:grpSpPr>
          <a:xfrm>
            <a:off x="1353494" y="1844683"/>
            <a:ext cx="6956510" cy="3382986"/>
            <a:chOff x="2249359" y="2305589"/>
            <a:chExt cx="7728733" cy="2834645"/>
          </a:xfrm>
        </p:grpSpPr>
        <p:grpSp>
          <p:nvGrpSpPr>
            <p:cNvPr id="13" name="Group 12">
              <a:extLst>
                <a:ext uri="{FF2B5EF4-FFF2-40B4-BE49-F238E27FC236}">
                  <a16:creationId xmlns:a16="http://schemas.microsoft.com/office/drawing/2014/main" id="{425DB897-F32F-412D-A261-6EC186631061}"/>
                </a:ext>
              </a:extLst>
            </p:cNvPr>
            <p:cNvGrpSpPr/>
            <p:nvPr/>
          </p:nvGrpSpPr>
          <p:grpSpPr>
            <a:xfrm>
              <a:off x="2249359" y="2305589"/>
              <a:ext cx="7728733" cy="2834645"/>
              <a:chOff x="1475820" y="2305589"/>
              <a:chExt cx="7728733" cy="2834645"/>
            </a:xfrm>
          </p:grpSpPr>
          <p:sp>
            <p:nvSpPr>
              <p:cNvPr id="7" name="Arc 6">
                <a:extLst>
                  <a:ext uri="{FF2B5EF4-FFF2-40B4-BE49-F238E27FC236}">
                    <a16:creationId xmlns:a16="http://schemas.microsoft.com/office/drawing/2014/main" id="{BA91558A-868E-4BAB-A985-3853974396E1}"/>
                  </a:ext>
                </a:extLst>
              </p:cNvPr>
              <p:cNvSpPr/>
              <p:nvPr/>
            </p:nvSpPr>
            <p:spPr>
              <a:xfrm>
                <a:off x="6186325" y="2305594"/>
                <a:ext cx="1417320" cy="1417320"/>
              </a:xfrm>
              <a:prstGeom prst="arc">
                <a:avLst>
                  <a:gd name="adj1" fmla="val 16211550"/>
                  <a:gd name="adj2" fmla="val 5391112"/>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8" name="Arc 37">
                <a:extLst>
                  <a:ext uri="{FF2B5EF4-FFF2-40B4-BE49-F238E27FC236}">
                    <a16:creationId xmlns:a16="http://schemas.microsoft.com/office/drawing/2014/main" id="{4E7EC504-D364-49F4-9BCD-39BD9340E988}"/>
                  </a:ext>
                </a:extLst>
              </p:cNvPr>
              <p:cNvSpPr/>
              <p:nvPr/>
            </p:nvSpPr>
            <p:spPr>
              <a:xfrm rot="10800000">
                <a:off x="3011873" y="3722914"/>
                <a:ext cx="1417320" cy="1417320"/>
              </a:xfrm>
              <a:prstGeom prst="arc">
                <a:avLst>
                  <a:gd name="adj1" fmla="val 16211550"/>
                  <a:gd name="adj2" fmla="val 5391112"/>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9" name="Straight Connector 8">
                <a:extLst>
                  <a:ext uri="{FF2B5EF4-FFF2-40B4-BE49-F238E27FC236}">
                    <a16:creationId xmlns:a16="http://schemas.microsoft.com/office/drawing/2014/main" id="{ECB72E78-9188-4053-B2B2-F2FB7A719315}"/>
                  </a:ext>
                </a:extLst>
              </p:cNvPr>
              <p:cNvCxnSpPr>
                <a:cxnSpLocks/>
              </p:cNvCxnSpPr>
              <p:nvPr/>
            </p:nvCxnSpPr>
            <p:spPr>
              <a:xfrm flipV="1">
                <a:off x="3685084" y="3722912"/>
                <a:ext cx="3245350" cy="4"/>
              </a:xfrm>
              <a:prstGeom prst="line">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4E57699-59F1-4F0D-827E-E23691CF6BD8}"/>
                  </a:ext>
                </a:extLst>
              </p:cNvPr>
              <p:cNvCxnSpPr>
                <a:cxnSpLocks/>
                <a:stCxn id="38" idx="0"/>
              </p:cNvCxnSpPr>
              <p:nvPr/>
            </p:nvCxnSpPr>
            <p:spPr>
              <a:xfrm>
                <a:off x="3718153" y="5140230"/>
                <a:ext cx="5486400" cy="0"/>
              </a:xfrm>
              <a:prstGeom prst="line">
                <a:avLst/>
              </a:prstGeom>
              <a:ln w="63500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70A1428-84CC-41EE-A06C-C0EFD78BCB89}"/>
                  </a:ext>
                </a:extLst>
              </p:cNvPr>
              <p:cNvCxnSpPr/>
              <p:nvPr/>
            </p:nvCxnSpPr>
            <p:spPr>
              <a:xfrm>
                <a:off x="1475820" y="2305589"/>
                <a:ext cx="5486400" cy="4"/>
              </a:xfrm>
              <a:prstGeom prst="line">
                <a:avLst/>
              </a:prstGeom>
              <a:ln w="63500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9F295EA6-9373-4E6A-971B-1D1A52E16064}"/>
                </a:ext>
              </a:extLst>
            </p:cNvPr>
            <p:cNvGrpSpPr/>
            <p:nvPr/>
          </p:nvGrpSpPr>
          <p:grpSpPr>
            <a:xfrm>
              <a:off x="2249359" y="2305589"/>
              <a:ext cx="7646957" cy="2834645"/>
              <a:chOff x="1475820" y="2305589"/>
              <a:chExt cx="7646957" cy="2834645"/>
            </a:xfrm>
          </p:grpSpPr>
          <p:sp>
            <p:nvSpPr>
              <p:cNvPr id="28" name="Arc 27">
                <a:extLst>
                  <a:ext uri="{FF2B5EF4-FFF2-40B4-BE49-F238E27FC236}">
                    <a16:creationId xmlns:a16="http://schemas.microsoft.com/office/drawing/2014/main" id="{F2E49456-4956-4891-9EE2-EE4551A71AFA}"/>
                  </a:ext>
                </a:extLst>
              </p:cNvPr>
              <p:cNvSpPr/>
              <p:nvPr/>
            </p:nvSpPr>
            <p:spPr>
              <a:xfrm>
                <a:off x="6186325" y="2305594"/>
                <a:ext cx="1417320" cy="1417320"/>
              </a:xfrm>
              <a:prstGeom prst="arc">
                <a:avLst>
                  <a:gd name="adj1" fmla="val 16211550"/>
                  <a:gd name="adj2" fmla="val 5391112"/>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9" name="Arc 28">
                <a:extLst>
                  <a:ext uri="{FF2B5EF4-FFF2-40B4-BE49-F238E27FC236}">
                    <a16:creationId xmlns:a16="http://schemas.microsoft.com/office/drawing/2014/main" id="{CCD3104B-4EC0-4732-976B-E61B97F1EEDD}"/>
                  </a:ext>
                </a:extLst>
              </p:cNvPr>
              <p:cNvSpPr/>
              <p:nvPr/>
            </p:nvSpPr>
            <p:spPr>
              <a:xfrm rot="10800000">
                <a:off x="2930098" y="3722914"/>
                <a:ext cx="1417320" cy="1417320"/>
              </a:xfrm>
              <a:prstGeom prst="arc">
                <a:avLst>
                  <a:gd name="adj1" fmla="val 16211550"/>
                  <a:gd name="adj2" fmla="val 5391112"/>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30" name="Straight Connector 29">
                <a:extLst>
                  <a:ext uri="{FF2B5EF4-FFF2-40B4-BE49-F238E27FC236}">
                    <a16:creationId xmlns:a16="http://schemas.microsoft.com/office/drawing/2014/main" id="{C2655F35-FEEA-48D3-8653-958B1F07682E}"/>
                  </a:ext>
                </a:extLst>
              </p:cNvPr>
              <p:cNvCxnSpPr>
                <a:cxnSpLocks/>
                <a:endCxn id="28" idx="2"/>
              </p:cNvCxnSpPr>
              <p:nvPr/>
            </p:nvCxnSpPr>
            <p:spPr>
              <a:xfrm flipV="1">
                <a:off x="3685084" y="3722912"/>
                <a:ext cx="3211733" cy="7"/>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6702A1-B247-4A57-80A9-A8B943239AC6}"/>
                  </a:ext>
                </a:extLst>
              </p:cNvPr>
              <p:cNvCxnSpPr>
                <a:cxnSpLocks/>
                <a:stCxn id="38" idx="0"/>
              </p:cNvCxnSpPr>
              <p:nvPr/>
            </p:nvCxnSpPr>
            <p:spPr>
              <a:xfrm>
                <a:off x="3718153" y="5140230"/>
                <a:ext cx="5404624" cy="0"/>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513FD9F-1DD5-41DA-8405-8E73E998EF78}"/>
                  </a:ext>
                </a:extLst>
              </p:cNvPr>
              <p:cNvCxnSpPr>
                <a:cxnSpLocks/>
              </p:cNvCxnSpPr>
              <p:nvPr/>
            </p:nvCxnSpPr>
            <p:spPr>
              <a:xfrm>
                <a:off x="1475820" y="2305589"/>
                <a:ext cx="5306914" cy="0"/>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Oval 2">
            <a:extLst>
              <a:ext uri="{FF2B5EF4-FFF2-40B4-BE49-F238E27FC236}">
                <a16:creationId xmlns:a16="http://schemas.microsoft.com/office/drawing/2014/main" id="{CA17634E-AAA3-4840-8487-07315886BF16}"/>
              </a:ext>
            </a:extLst>
          </p:cNvPr>
          <p:cNvSpPr/>
          <p:nvPr/>
        </p:nvSpPr>
        <p:spPr>
          <a:xfrm>
            <a:off x="4479481" y="1448166"/>
            <a:ext cx="763571" cy="724138"/>
          </a:xfrm>
          <a:prstGeom prst="ellipse">
            <a:avLst/>
          </a:prstGeom>
          <a:gradFill>
            <a:gsLst>
              <a:gs pos="0">
                <a:schemeClr val="bg1"/>
              </a:gs>
              <a:gs pos="50000">
                <a:schemeClr val="bg1">
                  <a:lumMod val="95000"/>
                </a:schemeClr>
              </a:gs>
              <a:gs pos="100000">
                <a:schemeClr val="bg1">
                  <a:lumMod val="85000"/>
                </a:schemeClr>
              </a:gs>
            </a:gsLst>
          </a:gradFill>
          <a:ln w="28575">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chemeClr val="accent2"/>
                </a:solidFill>
              </a:rPr>
              <a:t>Year 8</a:t>
            </a:r>
          </a:p>
        </p:txBody>
      </p:sp>
      <p:sp>
        <p:nvSpPr>
          <p:cNvPr id="25" name="Oval 24">
            <a:extLst>
              <a:ext uri="{FF2B5EF4-FFF2-40B4-BE49-F238E27FC236}">
                <a16:creationId xmlns:a16="http://schemas.microsoft.com/office/drawing/2014/main" id="{9410F4CE-3E97-4570-A807-A514472A5A4E}"/>
              </a:ext>
            </a:extLst>
          </p:cNvPr>
          <p:cNvSpPr/>
          <p:nvPr/>
        </p:nvSpPr>
        <p:spPr>
          <a:xfrm>
            <a:off x="6066277" y="1526788"/>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rgbClr val="FFFF00"/>
                </a:solidFill>
              </a:rPr>
              <a:t>Year 9</a:t>
            </a:r>
          </a:p>
        </p:txBody>
      </p:sp>
      <p:sp>
        <p:nvSpPr>
          <p:cNvPr id="26" name="Oval 25">
            <a:extLst>
              <a:ext uri="{FF2B5EF4-FFF2-40B4-BE49-F238E27FC236}">
                <a16:creationId xmlns:a16="http://schemas.microsoft.com/office/drawing/2014/main" id="{0ED586BA-7236-43AA-85C0-6522BD4A1424}"/>
              </a:ext>
            </a:extLst>
          </p:cNvPr>
          <p:cNvSpPr/>
          <p:nvPr/>
        </p:nvSpPr>
        <p:spPr>
          <a:xfrm>
            <a:off x="3617703" y="3163361"/>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rgbClr val="0070C0"/>
                </a:solidFill>
              </a:rPr>
              <a:t>Year 11</a:t>
            </a:r>
          </a:p>
        </p:txBody>
      </p:sp>
      <p:sp>
        <p:nvSpPr>
          <p:cNvPr id="33" name="Oval 32">
            <a:extLst>
              <a:ext uri="{FF2B5EF4-FFF2-40B4-BE49-F238E27FC236}">
                <a16:creationId xmlns:a16="http://schemas.microsoft.com/office/drawing/2014/main" id="{9C944C50-800D-4ED3-A095-E15D9F1253BE}"/>
              </a:ext>
            </a:extLst>
          </p:cNvPr>
          <p:cNvSpPr/>
          <p:nvPr/>
        </p:nvSpPr>
        <p:spPr>
          <a:xfrm>
            <a:off x="5727800" y="3161557"/>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rgbClr val="00B050"/>
                </a:solidFill>
              </a:rPr>
              <a:t>Year 10</a:t>
            </a:r>
          </a:p>
        </p:txBody>
      </p:sp>
      <p:sp>
        <p:nvSpPr>
          <p:cNvPr id="36" name="Oval 35">
            <a:extLst>
              <a:ext uri="{FF2B5EF4-FFF2-40B4-BE49-F238E27FC236}">
                <a16:creationId xmlns:a16="http://schemas.microsoft.com/office/drawing/2014/main" id="{53C6E333-DC08-412B-85B1-0B37F47ED578}"/>
              </a:ext>
            </a:extLst>
          </p:cNvPr>
          <p:cNvSpPr/>
          <p:nvPr/>
        </p:nvSpPr>
        <p:spPr>
          <a:xfrm>
            <a:off x="3969637" y="4827420"/>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chemeClr val="accent1">
                    <a:lumMod val="50000"/>
                  </a:schemeClr>
                </a:solidFill>
              </a:rPr>
              <a:t>Year 12</a:t>
            </a:r>
          </a:p>
        </p:txBody>
      </p:sp>
      <p:sp>
        <p:nvSpPr>
          <p:cNvPr id="37" name="Oval 36">
            <a:extLst>
              <a:ext uri="{FF2B5EF4-FFF2-40B4-BE49-F238E27FC236}">
                <a16:creationId xmlns:a16="http://schemas.microsoft.com/office/drawing/2014/main" id="{CE512246-2643-4F76-B534-1711CA5DDB29}"/>
              </a:ext>
            </a:extLst>
          </p:cNvPr>
          <p:cNvSpPr/>
          <p:nvPr/>
        </p:nvSpPr>
        <p:spPr>
          <a:xfrm>
            <a:off x="5420912" y="4849390"/>
            <a:ext cx="763571" cy="763571"/>
          </a:xfrm>
          <a:prstGeom prst="ellipse">
            <a:avLst/>
          </a:prstGeom>
          <a:gradFill>
            <a:gsLst>
              <a:gs pos="0">
                <a:schemeClr val="bg1"/>
              </a:gs>
              <a:gs pos="50000">
                <a:schemeClr val="bg1">
                  <a:lumMod val="95000"/>
                </a:schemeClr>
              </a:gs>
              <a:gs pos="100000">
                <a:schemeClr val="bg1">
                  <a:lumMod val="85000"/>
                </a:schemeClr>
              </a:gs>
            </a:gsLst>
          </a:gradFill>
          <a:ln w="38100">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rgbClr val="7030A0"/>
                </a:solidFill>
              </a:rPr>
              <a:t>Year 13</a:t>
            </a:r>
          </a:p>
        </p:txBody>
      </p:sp>
      <p:sp>
        <p:nvSpPr>
          <p:cNvPr id="89" name="Arc 88">
            <a:extLst>
              <a:ext uri="{FF2B5EF4-FFF2-40B4-BE49-F238E27FC236}">
                <a16:creationId xmlns:a16="http://schemas.microsoft.com/office/drawing/2014/main" id="{9ED5088A-9F28-4B05-8020-8D5FE0968BD2}"/>
              </a:ext>
            </a:extLst>
          </p:cNvPr>
          <p:cNvSpPr/>
          <p:nvPr/>
        </p:nvSpPr>
        <p:spPr>
          <a:xfrm rot="10800000">
            <a:off x="3191406" y="3945668"/>
            <a:ext cx="442438" cy="838179"/>
          </a:xfrm>
          <a:prstGeom prst="arc">
            <a:avLst>
              <a:gd name="adj1" fmla="val 16211550"/>
              <a:gd name="adj2" fmla="val 5391112"/>
            </a:avLst>
          </a:prstGeom>
          <a:ln w="22225">
            <a:solidFill>
              <a:schemeClr val="accent6">
                <a:lumMod val="50000"/>
              </a:schemeClr>
            </a:solidFill>
            <a:prstDash val="sysDash"/>
            <a:headEnd type="triangl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0" name="Arc 89">
            <a:extLst>
              <a:ext uri="{FF2B5EF4-FFF2-40B4-BE49-F238E27FC236}">
                <a16:creationId xmlns:a16="http://schemas.microsoft.com/office/drawing/2014/main" id="{4E010217-4374-4F88-89CA-F8F336E6FB11}"/>
              </a:ext>
            </a:extLst>
          </p:cNvPr>
          <p:cNvSpPr/>
          <p:nvPr/>
        </p:nvSpPr>
        <p:spPr>
          <a:xfrm>
            <a:off x="5959794" y="2289871"/>
            <a:ext cx="465999" cy="767976"/>
          </a:xfrm>
          <a:prstGeom prst="arc">
            <a:avLst>
              <a:gd name="adj1" fmla="val 15955398"/>
              <a:gd name="adj2" fmla="val 5391112"/>
            </a:avLst>
          </a:prstGeom>
          <a:ln w="22225">
            <a:solidFill>
              <a:schemeClr val="accent6">
                <a:lumMod val="50000"/>
              </a:schemeClr>
            </a:solidFill>
            <a:prstDash val="sysDash"/>
            <a:headEnd type="none"/>
            <a:tailEnd type="triangl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92" name="Straight Arrow Connector 91">
            <a:extLst>
              <a:ext uri="{FF2B5EF4-FFF2-40B4-BE49-F238E27FC236}">
                <a16:creationId xmlns:a16="http://schemas.microsoft.com/office/drawing/2014/main" id="{AC8433A8-79C4-45BA-A932-25675C38CA10}"/>
              </a:ext>
            </a:extLst>
          </p:cNvPr>
          <p:cNvCxnSpPr/>
          <p:nvPr/>
        </p:nvCxnSpPr>
        <p:spPr>
          <a:xfrm>
            <a:off x="3342017" y="2297056"/>
            <a:ext cx="1190951" cy="0"/>
          </a:xfrm>
          <a:prstGeom prst="straightConnector1">
            <a:avLst/>
          </a:prstGeom>
          <a:ln w="22225">
            <a:solidFill>
              <a:schemeClr val="accent6">
                <a:lumMod val="50000"/>
              </a:schemeClr>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FF782D6B-B11D-4440-8E80-207C3E434648}"/>
              </a:ext>
            </a:extLst>
          </p:cNvPr>
          <p:cNvCxnSpPr/>
          <p:nvPr/>
        </p:nvCxnSpPr>
        <p:spPr>
          <a:xfrm>
            <a:off x="5380182" y="5660865"/>
            <a:ext cx="1190951" cy="0"/>
          </a:xfrm>
          <a:prstGeom prst="straightConnector1">
            <a:avLst/>
          </a:prstGeom>
          <a:ln w="22225">
            <a:solidFill>
              <a:schemeClr val="accent6">
                <a:lumMod val="75000"/>
              </a:schemeClr>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pic>
        <p:nvPicPr>
          <p:cNvPr id="5" name="Graphic 4" descr="Universal Access">
            <a:extLst>
              <a:ext uri="{FF2B5EF4-FFF2-40B4-BE49-F238E27FC236}">
                <a16:creationId xmlns:a16="http://schemas.microsoft.com/office/drawing/2014/main" id="{8FF05A06-848E-4B1E-B3F6-0BC22377CC89}"/>
              </a:ext>
            </a:extLst>
          </p:cNvPr>
          <p:cNvPicPr>
            <a:picLocks noChangeAspect="1"/>
          </p:cNvPicPr>
          <p:nvPr/>
        </p:nvPicPr>
        <p:blipFill>
          <a:blip cstate="print">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7637" y="1655867"/>
            <a:ext cx="377632" cy="377632"/>
          </a:xfrm>
          <a:prstGeom prst="rect">
            <a:avLst/>
          </a:prstGeom>
        </p:spPr>
      </p:pic>
      <p:cxnSp>
        <p:nvCxnSpPr>
          <p:cNvPr id="111" name="Straight Arrow Connector 110">
            <a:extLst>
              <a:ext uri="{FF2B5EF4-FFF2-40B4-BE49-F238E27FC236}">
                <a16:creationId xmlns:a16="http://schemas.microsoft.com/office/drawing/2014/main" id="{B6377E5F-7FCE-4BD5-BF88-2A5DB306AA11}"/>
              </a:ext>
            </a:extLst>
          </p:cNvPr>
          <p:cNvCxnSpPr/>
          <p:nvPr/>
        </p:nvCxnSpPr>
        <p:spPr>
          <a:xfrm>
            <a:off x="1190008" y="2297035"/>
            <a:ext cx="1190951" cy="0"/>
          </a:xfrm>
          <a:prstGeom prst="straightConnector1">
            <a:avLst/>
          </a:prstGeom>
          <a:ln w="22225">
            <a:solidFill>
              <a:schemeClr val="accent6">
                <a:lumMod val="50000"/>
              </a:schemeClr>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pic>
        <p:nvPicPr>
          <p:cNvPr id="8" name="Graphic 7" descr="Head with gears">
            <a:extLst>
              <a:ext uri="{FF2B5EF4-FFF2-40B4-BE49-F238E27FC236}">
                <a16:creationId xmlns:a16="http://schemas.microsoft.com/office/drawing/2014/main" id="{BC1CB7CA-7166-460B-AE2F-ABF79F2BE5E7}"/>
              </a:ext>
            </a:extLst>
          </p:cNvPr>
          <p:cNvPicPr>
            <a:picLocks noChangeAspect="1"/>
          </p:cNvPicPr>
          <p:nvPr/>
        </p:nvPicPr>
        <p:blipFill>
          <a:blip cstate="print">
            <a:duotone>
              <a:prstClr val="black"/>
              <a:srgbClr val="07A939">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65164" y="2150157"/>
            <a:ext cx="400110" cy="400110"/>
          </a:xfrm>
          <a:prstGeom prst="rect">
            <a:avLst/>
          </a:prstGeom>
        </p:spPr>
      </p:pic>
      <p:pic>
        <p:nvPicPr>
          <p:cNvPr id="15" name="Graphic 14" descr="Fruit bowl">
            <a:extLst>
              <a:ext uri="{FF2B5EF4-FFF2-40B4-BE49-F238E27FC236}">
                <a16:creationId xmlns:a16="http://schemas.microsoft.com/office/drawing/2014/main" id="{58502C4A-AB3F-4B63-AD99-9391C53F16B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56676" y="95656"/>
            <a:ext cx="220812" cy="220812"/>
          </a:xfrm>
          <a:prstGeom prst="rect">
            <a:avLst/>
          </a:prstGeom>
        </p:spPr>
      </p:pic>
      <p:pic>
        <p:nvPicPr>
          <p:cNvPr id="17" name="Graphic 16" descr="Dragon dance">
            <a:extLst>
              <a:ext uri="{FF2B5EF4-FFF2-40B4-BE49-F238E27FC236}">
                <a16:creationId xmlns:a16="http://schemas.microsoft.com/office/drawing/2014/main" id="{B5ABB20A-A312-4252-A97D-FD54ABDCE58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00643" y="1295908"/>
            <a:ext cx="391438" cy="391438"/>
          </a:xfrm>
          <a:prstGeom prst="rect">
            <a:avLst/>
          </a:prstGeom>
        </p:spPr>
      </p:pic>
      <p:pic>
        <p:nvPicPr>
          <p:cNvPr id="20" name="Graphic 19" descr="Sleep">
            <a:extLst>
              <a:ext uri="{FF2B5EF4-FFF2-40B4-BE49-F238E27FC236}">
                <a16:creationId xmlns:a16="http://schemas.microsoft.com/office/drawing/2014/main" id="{887B23A9-4328-47C0-B7F2-6DC96D4D3EA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13661" y="55578"/>
            <a:ext cx="244540" cy="244540"/>
          </a:xfrm>
          <a:prstGeom prst="rect">
            <a:avLst/>
          </a:prstGeom>
        </p:spPr>
      </p:pic>
      <p:pic>
        <p:nvPicPr>
          <p:cNvPr id="35" name="Graphic 34" descr="Shower">
            <a:extLst>
              <a:ext uri="{FF2B5EF4-FFF2-40B4-BE49-F238E27FC236}">
                <a16:creationId xmlns:a16="http://schemas.microsoft.com/office/drawing/2014/main" id="{E06DF31D-4B97-4634-B8F6-6162D342779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63351" y="729702"/>
            <a:ext cx="219078" cy="219078"/>
          </a:xfrm>
          <a:prstGeom prst="rect">
            <a:avLst/>
          </a:prstGeom>
        </p:spPr>
      </p:pic>
      <p:pic>
        <p:nvPicPr>
          <p:cNvPr id="40" name="Graphic 39" descr="Highway scene">
            <a:extLst>
              <a:ext uri="{FF2B5EF4-FFF2-40B4-BE49-F238E27FC236}">
                <a16:creationId xmlns:a16="http://schemas.microsoft.com/office/drawing/2014/main" id="{8F11A269-FFDB-42BC-A85C-7B09CF75D26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99518" y="4383132"/>
            <a:ext cx="282866" cy="282866"/>
          </a:xfrm>
          <a:prstGeom prst="rect">
            <a:avLst/>
          </a:prstGeom>
        </p:spPr>
      </p:pic>
      <p:pic>
        <p:nvPicPr>
          <p:cNvPr id="42" name="Graphic 41" descr="Signpost">
            <a:extLst>
              <a:ext uri="{FF2B5EF4-FFF2-40B4-BE49-F238E27FC236}">
                <a16:creationId xmlns:a16="http://schemas.microsoft.com/office/drawing/2014/main" id="{092E43F9-F2BC-4C2B-A6DD-131C1FF44BD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85791" y="3544120"/>
            <a:ext cx="303892" cy="303892"/>
          </a:xfrm>
          <a:prstGeom prst="rect">
            <a:avLst/>
          </a:prstGeom>
        </p:spPr>
      </p:pic>
      <p:pic>
        <p:nvPicPr>
          <p:cNvPr id="44" name="Graphic 43" descr="Gymnast Floor routine">
            <a:extLst>
              <a:ext uri="{FF2B5EF4-FFF2-40B4-BE49-F238E27FC236}">
                <a16:creationId xmlns:a16="http://schemas.microsoft.com/office/drawing/2014/main" id="{9E7D9EE5-5CC2-4501-94DA-F708D963CFF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25683" y="5352061"/>
            <a:ext cx="290406" cy="290406"/>
          </a:xfrm>
          <a:prstGeom prst="rect">
            <a:avLst/>
          </a:prstGeom>
        </p:spPr>
      </p:pic>
      <p:pic>
        <p:nvPicPr>
          <p:cNvPr id="50" name="Graphic 49" descr="Sport balls">
            <a:extLst>
              <a:ext uri="{FF2B5EF4-FFF2-40B4-BE49-F238E27FC236}">
                <a16:creationId xmlns:a16="http://schemas.microsoft.com/office/drawing/2014/main" id="{A8D31CB7-092D-4A13-8534-B9BB5325D0E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89829" y="3926699"/>
            <a:ext cx="216224" cy="216224"/>
          </a:xfrm>
          <a:prstGeom prst="rect">
            <a:avLst/>
          </a:prstGeom>
        </p:spPr>
      </p:pic>
      <p:pic>
        <p:nvPicPr>
          <p:cNvPr id="52" name="Graphic 51" descr="Tennis racket and ball">
            <a:extLst>
              <a:ext uri="{FF2B5EF4-FFF2-40B4-BE49-F238E27FC236}">
                <a16:creationId xmlns:a16="http://schemas.microsoft.com/office/drawing/2014/main" id="{F6FF5A6F-97A0-4B3F-8815-5F5B6D322A7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582747" y="3905854"/>
            <a:ext cx="242003" cy="242003"/>
          </a:xfrm>
          <a:prstGeom prst="rect">
            <a:avLst/>
          </a:prstGeom>
        </p:spPr>
      </p:pic>
      <p:pic>
        <p:nvPicPr>
          <p:cNvPr id="54" name="Graphic 53" descr="Cricket bat and ball">
            <a:extLst>
              <a:ext uri="{FF2B5EF4-FFF2-40B4-BE49-F238E27FC236}">
                <a16:creationId xmlns:a16="http://schemas.microsoft.com/office/drawing/2014/main" id="{E89B91BC-AE98-4899-9A59-AB72B039772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822962" y="3903888"/>
            <a:ext cx="227510" cy="227510"/>
          </a:xfrm>
          <a:prstGeom prst="rect">
            <a:avLst/>
          </a:prstGeom>
        </p:spPr>
      </p:pic>
      <p:pic>
        <p:nvPicPr>
          <p:cNvPr id="114" name="Graphic 113" descr="Head with gears">
            <a:extLst>
              <a:ext uri="{FF2B5EF4-FFF2-40B4-BE49-F238E27FC236}">
                <a16:creationId xmlns:a16="http://schemas.microsoft.com/office/drawing/2014/main" id="{727B278F-47BE-40E4-8152-8795266E0F90}"/>
              </a:ext>
            </a:extLst>
          </p:cNvPr>
          <p:cNvPicPr>
            <a:picLocks noChangeAspect="1"/>
          </p:cNvPicPr>
          <p:nvPr/>
        </p:nvPicPr>
        <p:blipFill>
          <a:blip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95669" y="545144"/>
            <a:ext cx="400110" cy="400110"/>
          </a:xfrm>
          <a:prstGeom prst="rect">
            <a:avLst/>
          </a:prstGeom>
        </p:spPr>
      </p:pic>
      <p:pic>
        <p:nvPicPr>
          <p:cNvPr id="116" name="Graphic 115" descr="Head with gears">
            <a:extLst>
              <a:ext uri="{FF2B5EF4-FFF2-40B4-BE49-F238E27FC236}">
                <a16:creationId xmlns:a16="http://schemas.microsoft.com/office/drawing/2014/main" id="{487BEE61-0F5A-4E91-876C-DB75DA59ADB5}"/>
              </a:ext>
            </a:extLst>
          </p:cNvPr>
          <p:cNvPicPr>
            <a:picLocks noChangeAspect="1"/>
          </p:cNvPicPr>
          <p:nvPr/>
        </p:nvPicPr>
        <p:blipFill>
          <a:blip cstate="print">
            <a:duotone>
              <a:prstClr val="black"/>
              <a:srgbClr val="07A939">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5964" y="4042003"/>
            <a:ext cx="400110" cy="400110"/>
          </a:xfrm>
          <a:prstGeom prst="rect">
            <a:avLst/>
          </a:prstGeom>
        </p:spPr>
      </p:pic>
      <p:pic>
        <p:nvPicPr>
          <p:cNvPr id="127" name="Graphic 126" descr="Head with gears">
            <a:extLst>
              <a:ext uri="{FF2B5EF4-FFF2-40B4-BE49-F238E27FC236}">
                <a16:creationId xmlns:a16="http://schemas.microsoft.com/office/drawing/2014/main" id="{CBDD5795-EF83-40E0-B63E-5168E18B59D1}"/>
              </a:ext>
            </a:extLst>
          </p:cNvPr>
          <p:cNvPicPr>
            <a:picLocks noChangeAspect="1"/>
          </p:cNvPicPr>
          <p:nvPr/>
        </p:nvPicPr>
        <p:blipFill>
          <a:blip cstate="print">
            <a:duotone>
              <a:prstClr val="black"/>
              <a:srgbClr val="07A939">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669" y="4654882"/>
            <a:ext cx="400110" cy="400110"/>
          </a:xfrm>
          <a:prstGeom prst="rect">
            <a:avLst/>
          </a:prstGeom>
        </p:spPr>
      </p:pic>
      <p:grpSp>
        <p:nvGrpSpPr>
          <p:cNvPr id="128" name="Group 127">
            <a:extLst>
              <a:ext uri="{FF2B5EF4-FFF2-40B4-BE49-F238E27FC236}">
                <a16:creationId xmlns:a16="http://schemas.microsoft.com/office/drawing/2014/main" id="{F3F76BAA-3502-4FAD-8157-F25A92DA3C2B}"/>
              </a:ext>
            </a:extLst>
          </p:cNvPr>
          <p:cNvGrpSpPr/>
          <p:nvPr/>
        </p:nvGrpSpPr>
        <p:grpSpPr>
          <a:xfrm>
            <a:off x="7583281" y="2390887"/>
            <a:ext cx="1568046" cy="825624"/>
            <a:chOff x="249702" y="4880489"/>
            <a:chExt cx="2288357" cy="1037725"/>
          </a:xfrm>
        </p:grpSpPr>
        <p:sp>
          <p:nvSpPr>
            <p:cNvPr id="129" name="TextBox 128">
              <a:extLst>
                <a:ext uri="{FF2B5EF4-FFF2-40B4-BE49-F238E27FC236}">
                  <a16:creationId xmlns:a16="http://schemas.microsoft.com/office/drawing/2014/main" id="{B6B761AF-6AD2-4809-B8D4-632202288F4D}"/>
                </a:ext>
              </a:extLst>
            </p:cNvPr>
            <p:cNvSpPr txBox="1"/>
            <p:nvPr/>
          </p:nvSpPr>
          <p:spPr>
            <a:xfrm>
              <a:off x="249702" y="4880489"/>
              <a:ext cx="2202816" cy="276999"/>
            </a:xfrm>
            <a:prstGeom prst="rect">
              <a:avLst/>
            </a:prstGeom>
            <a:noFill/>
          </p:spPr>
          <p:txBody>
            <a:bodyPr wrap="square" lIns="0" rIns="0" rtlCol="0" anchor="b">
              <a:spAutoFit/>
            </a:bodyPr>
            <a:lstStyle/>
            <a:p>
              <a:pPr algn="ctr"/>
              <a:r>
                <a:rPr lang="en-US" sz="1200" b="1" noProof="1">
                  <a:solidFill>
                    <a:srgbClr val="07A939"/>
                  </a:solidFill>
                </a:rPr>
                <a:t>Citizenship</a:t>
              </a:r>
            </a:p>
          </p:txBody>
        </p:sp>
        <p:sp>
          <p:nvSpPr>
            <p:cNvPr id="130" name="TextBox 129">
              <a:extLst>
                <a:ext uri="{FF2B5EF4-FFF2-40B4-BE49-F238E27FC236}">
                  <a16:creationId xmlns:a16="http://schemas.microsoft.com/office/drawing/2014/main" id="{A992CAE4-9A2E-45BE-908D-0662D55163BB}"/>
                </a:ext>
              </a:extLst>
            </p:cNvPr>
            <p:cNvSpPr txBox="1"/>
            <p:nvPr/>
          </p:nvSpPr>
          <p:spPr>
            <a:xfrm>
              <a:off x="341089" y="5105842"/>
              <a:ext cx="2196970" cy="812372"/>
            </a:xfrm>
            <a:prstGeom prst="rect">
              <a:avLst/>
            </a:prstGeom>
            <a:noFill/>
          </p:spPr>
          <p:txBody>
            <a:bodyPr wrap="square" lIns="0" rIns="0" rtlCol="0" anchor="t">
              <a:spAutoFit/>
            </a:bodyPr>
            <a:lstStyle/>
            <a:p>
              <a:r>
                <a:rPr lang="en-US" sz="900" b="1" noProof="1">
                  <a:solidFill>
                    <a:srgbClr val="07A939"/>
                  </a:solidFill>
                </a:rPr>
                <a:t>Students will develop knowledge and understanding of how they fit into the world and society around them</a:t>
              </a:r>
            </a:p>
          </p:txBody>
        </p:sp>
      </p:grpSp>
      <p:sp>
        <p:nvSpPr>
          <p:cNvPr id="137" name="Oval 136">
            <a:extLst>
              <a:ext uri="{FF2B5EF4-FFF2-40B4-BE49-F238E27FC236}">
                <a16:creationId xmlns:a16="http://schemas.microsoft.com/office/drawing/2014/main" id="{F5E89C69-938A-4359-A9F2-6542877C2808}"/>
              </a:ext>
            </a:extLst>
          </p:cNvPr>
          <p:cNvSpPr/>
          <p:nvPr/>
        </p:nvSpPr>
        <p:spPr>
          <a:xfrm>
            <a:off x="2735899" y="1487148"/>
            <a:ext cx="763571" cy="724138"/>
          </a:xfrm>
          <a:prstGeom prst="ellipse">
            <a:avLst/>
          </a:prstGeom>
          <a:gradFill>
            <a:gsLst>
              <a:gs pos="0">
                <a:schemeClr val="bg1"/>
              </a:gs>
              <a:gs pos="50000">
                <a:schemeClr val="bg1">
                  <a:lumMod val="95000"/>
                </a:schemeClr>
              </a:gs>
              <a:gs pos="100000">
                <a:schemeClr val="bg1">
                  <a:lumMod val="85000"/>
                </a:schemeClr>
              </a:gs>
            </a:gsLst>
          </a:gradFill>
          <a:ln w="28575">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rgbClr val="FF0000"/>
                </a:solidFill>
              </a:rPr>
              <a:t>Year 7</a:t>
            </a:r>
          </a:p>
        </p:txBody>
      </p:sp>
      <p:grpSp>
        <p:nvGrpSpPr>
          <p:cNvPr id="141" name="Group 140">
            <a:extLst>
              <a:ext uri="{FF2B5EF4-FFF2-40B4-BE49-F238E27FC236}">
                <a16:creationId xmlns:a16="http://schemas.microsoft.com/office/drawing/2014/main" id="{A6810B2A-0C47-46AB-A1E6-AD5BDE6576B2}"/>
              </a:ext>
            </a:extLst>
          </p:cNvPr>
          <p:cNvGrpSpPr/>
          <p:nvPr/>
        </p:nvGrpSpPr>
        <p:grpSpPr>
          <a:xfrm>
            <a:off x="8221" y="438018"/>
            <a:ext cx="912757" cy="1357444"/>
            <a:chOff x="-1343611" y="4655385"/>
            <a:chExt cx="2202816" cy="1037934"/>
          </a:xfrm>
        </p:grpSpPr>
        <p:sp>
          <p:nvSpPr>
            <p:cNvPr id="142" name="TextBox 141">
              <a:extLst>
                <a:ext uri="{FF2B5EF4-FFF2-40B4-BE49-F238E27FC236}">
                  <a16:creationId xmlns:a16="http://schemas.microsoft.com/office/drawing/2014/main" id="{8C4B7D37-F00D-476D-8437-630204D215E7}"/>
                </a:ext>
              </a:extLst>
            </p:cNvPr>
            <p:cNvSpPr txBox="1"/>
            <p:nvPr/>
          </p:nvSpPr>
          <p:spPr>
            <a:xfrm>
              <a:off x="-1343611" y="4655385"/>
              <a:ext cx="2202816" cy="276999"/>
            </a:xfrm>
            <a:prstGeom prst="rect">
              <a:avLst/>
            </a:prstGeom>
            <a:noFill/>
          </p:spPr>
          <p:txBody>
            <a:bodyPr wrap="square" lIns="0" rIns="0" rtlCol="0" anchor="b">
              <a:spAutoFit/>
            </a:bodyPr>
            <a:lstStyle/>
            <a:p>
              <a:r>
                <a:rPr lang="en-US" sz="1200" b="1" noProof="1">
                  <a:solidFill>
                    <a:schemeClr val="accent6">
                      <a:lumMod val="75000"/>
                    </a:schemeClr>
                  </a:solidFill>
                </a:rPr>
                <a:t>      The Journey Starts </a:t>
              </a:r>
            </a:p>
          </p:txBody>
        </p:sp>
        <p:sp>
          <p:nvSpPr>
            <p:cNvPr id="143" name="TextBox 142">
              <a:extLst>
                <a:ext uri="{FF2B5EF4-FFF2-40B4-BE49-F238E27FC236}">
                  <a16:creationId xmlns:a16="http://schemas.microsoft.com/office/drawing/2014/main" id="{0368A237-A618-4963-BF38-06C539763524}"/>
                </a:ext>
              </a:extLst>
            </p:cNvPr>
            <p:cNvSpPr txBox="1"/>
            <p:nvPr/>
          </p:nvSpPr>
          <p:spPr>
            <a:xfrm>
              <a:off x="-1240572" y="4881419"/>
              <a:ext cx="1989465" cy="811900"/>
            </a:xfrm>
            <a:prstGeom prst="rect">
              <a:avLst/>
            </a:prstGeom>
            <a:noFill/>
          </p:spPr>
          <p:txBody>
            <a:bodyPr wrap="square" lIns="0" rIns="0" rtlCol="0" anchor="t">
              <a:spAutoFit/>
            </a:bodyPr>
            <a:lstStyle/>
            <a:p>
              <a:pPr algn="ctr"/>
              <a:r>
                <a:rPr lang="en-US" sz="900" b="1" noProof="1">
                  <a:solidFill>
                    <a:schemeClr val="accent6">
                      <a:lumMod val="75000"/>
                    </a:schemeClr>
                  </a:solidFill>
                </a:rPr>
                <a:t>All students to be baselined on entry to the school to ensure appropriate curriculum targets are set.</a:t>
              </a:r>
            </a:p>
          </p:txBody>
        </p:sp>
      </p:grpSp>
      <p:grpSp>
        <p:nvGrpSpPr>
          <p:cNvPr id="144" name="Group 143">
            <a:extLst>
              <a:ext uri="{FF2B5EF4-FFF2-40B4-BE49-F238E27FC236}">
                <a16:creationId xmlns:a16="http://schemas.microsoft.com/office/drawing/2014/main" id="{E008867E-FD39-4DAF-B53F-608961A35EA6}"/>
              </a:ext>
            </a:extLst>
          </p:cNvPr>
          <p:cNvGrpSpPr/>
          <p:nvPr/>
        </p:nvGrpSpPr>
        <p:grpSpPr>
          <a:xfrm>
            <a:off x="4811360" y="-17345"/>
            <a:ext cx="4240264" cy="2706167"/>
            <a:chOff x="255548" y="2658135"/>
            <a:chExt cx="6636105" cy="2706167"/>
          </a:xfrm>
        </p:grpSpPr>
        <p:sp>
          <p:nvSpPr>
            <p:cNvPr id="145" name="TextBox 144">
              <a:extLst>
                <a:ext uri="{FF2B5EF4-FFF2-40B4-BE49-F238E27FC236}">
                  <a16:creationId xmlns:a16="http://schemas.microsoft.com/office/drawing/2014/main" id="{A79BABF0-E0DC-4C49-90E6-DAAF62D5BA32}"/>
                </a:ext>
              </a:extLst>
            </p:cNvPr>
            <p:cNvSpPr txBox="1"/>
            <p:nvPr/>
          </p:nvSpPr>
          <p:spPr>
            <a:xfrm>
              <a:off x="3600669" y="2658135"/>
              <a:ext cx="3290984" cy="276999"/>
            </a:xfrm>
            <a:prstGeom prst="rect">
              <a:avLst/>
            </a:prstGeom>
            <a:noFill/>
          </p:spPr>
          <p:txBody>
            <a:bodyPr wrap="square" lIns="0" rIns="0" rtlCol="0" anchor="b">
              <a:spAutoFit/>
            </a:bodyPr>
            <a:lstStyle/>
            <a:p>
              <a:r>
                <a:rPr lang="en-US" sz="1200" b="1" noProof="1">
                  <a:solidFill>
                    <a:schemeClr val="accent6">
                      <a:lumMod val="75000"/>
                    </a:schemeClr>
                  </a:solidFill>
                </a:rPr>
                <a:t>Key Stage 3 Topics</a:t>
              </a:r>
            </a:p>
          </p:txBody>
        </p:sp>
        <p:sp>
          <p:nvSpPr>
            <p:cNvPr id="146" name="TextBox 145">
              <a:extLst>
                <a:ext uri="{FF2B5EF4-FFF2-40B4-BE49-F238E27FC236}">
                  <a16:creationId xmlns:a16="http://schemas.microsoft.com/office/drawing/2014/main" id="{94FE1585-2FB3-4045-A8C1-9EA77DB6DE76}"/>
                </a:ext>
              </a:extLst>
            </p:cNvPr>
            <p:cNvSpPr txBox="1"/>
            <p:nvPr/>
          </p:nvSpPr>
          <p:spPr>
            <a:xfrm>
              <a:off x="255548" y="5133470"/>
              <a:ext cx="2196970" cy="230832"/>
            </a:xfrm>
            <a:prstGeom prst="rect">
              <a:avLst/>
            </a:prstGeom>
            <a:noFill/>
          </p:spPr>
          <p:txBody>
            <a:bodyPr wrap="square" lIns="0" rIns="0" rtlCol="0" anchor="t">
              <a:spAutoFit/>
            </a:bodyPr>
            <a:lstStyle/>
            <a:p>
              <a:endParaRPr lang="en-US" sz="900" b="1" noProof="1">
                <a:solidFill>
                  <a:srgbClr val="CC3399"/>
                </a:solidFill>
              </a:endParaRPr>
            </a:p>
          </p:txBody>
        </p:sp>
      </p:grpSp>
      <p:sp>
        <p:nvSpPr>
          <p:cNvPr id="149" name="TextBox 148">
            <a:extLst>
              <a:ext uri="{FF2B5EF4-FFF2-40B4-BE49-F238E27FC236}">
                <a16:creationId xmlns:a16="http://schemas.microsoft.com/office/drawing/2014/main" id="{3FDD2F0F-C74D-41F5-BBA2-8F11A72D10BE}"/>
              </a:ext>
            </a:extLst>
          </p:cNvPr>
          <p:cNvSpPr txBox="1"/>
          <p:nvPr/>
        </p:nvSpPr>
        <p:spPr>
          <a:xfrm>
            <a:off x="5965599" y="751150"/>
            <a:ext cx="2181638" cy="230832"/>
          </a:xfrm>
          <a:prstGeom prst="rect">
            <a:avLst/>
          </a:prstGeom>
          <a:noFill/>
        </p:spPr>
        <p:txBody>
          <a:bodyPr wrap="square" lIns="0" rIns="0" rtlCol="0" anchor="t">
            <a:spAutoFit/>
          </a:bodyPr>
          <a:lstStyle/>
          <a:p>
            <a:endParaRPr lang="en-US" sz="900" b="1" noProof="1">
              <a:solidFill>
                <a:srgbClr val="CC3399"/>
              </a:solidFill>
            </a:endParaRPr>
          </a:p>
        </p:txBody>
      </p:sp>
      <p:grpSp>
        <p:nvGrpSpPr>
          <p:cNvPr id="150" name="Group 149">
            <a:extLst>
              <a:ext uri="{FF2B5EF4-FFF2-40B4-BE49-F238E27FC236}">
                <a16:creationId xmlns:a16="http://schemas.microsoft.com/office/drawing/2014/main" id="{41EA6913-B998-4002-9A4C-BCE19012B169}"/>
              </a:ext>
            </a:extLst>
          </p:cNvPr>
          <p:cNvGrpSpPr/>
          <p:nvPr/>
        </p:nvGrpSpPr>
        <p:grpSpPr>
          <a:xfrm>
            <a:off x="119023" y="3817515"/>
            <a:ext cx="1343539" cy="1037811"/>
            <a:chOff x="249702" y="4880489"/>
            <a:chExt cx="2202816" cy="1037811"/>
          </a:xfrm>
        </p:grpSpPr>
        <p:sp>
          <p:nvSpPr>
            <p:cNvPr id="151" name="TextBox 150">
              <a:extLst>
                <a:ext uri="{FF2B5EF4-FFF2-40B4-BE49-F238E27FC236}">
                  <a16:creationId xmlns:a16="http://schemas.microsoft.com/office/drawing/2014/main" id="{0C4B09A8-30AD-437D-BE06-8C120A3B7690}"/>
                </a:ext>
              </a:extLst>
            </p:cNvPr>
            <p:cNvSpPr txBox="1"/>
            <p:nvPr/>
          </p:nvSpPr>
          <p:spPr>
            <a:xfrm>
              <a:off x="249702" y="4880489"/>
              <a:ext cx="2202816" cy="276999"/>
            </a:xfrm>
            <a:prstGeom prst="rect">
              <a:avLst/>
            </a:prstGeom>
            <a:noFill/>
          </p:spPr>
          <p:txBody>
            <a:bodyPr wrap="square" lIns="0" rIns="0" rtlCol="0" anchor="b">
              <a:spAutoFit/>
            </a:bodyPr>
            <a:lstStyle/>
            <a:p>
              <a:r>
                <a:rPr lang="en-US" sz="1200" b="1" noProof="1">
                  <a:solidFill>
                    <a:schemeClr val="accent6">
                      <a:lumMod val="75000"/>
                    </a:schemeClr>
                  </a:solidFill>
                </a:rPr>
                <a:t>Community Learning</a:t>
              </a:r>
            </a:p>
          </p:txBody>
        </p:sp>
        <p:sp>
          <p:nvSpPr>
            <p:cNvPr id="152" name="TextBox 151">
              <a:extLst>
                <a:ext uri="{FF2B5EF4-FFF2-40B4-BE49-F238E27FC236}">
                  <a16:creationId xmlns:a16="http://schemas.microsoft.com/office/drawing/2014/main" id="{B3577A44-C76D-4084-8024-42ADB87D7E83}"/>
                </a:ext>
              </a:extLst>
            </p:cNvPr>
            <p:cNvSpPr txBox="1"/>
            <p:nvPr/>
          </p:nvSpPr>
          <p:spPr>
            <a:xfrm>
              <a:off x="255549" y="5133470"/>
              <a:ext cx="2196969" cy="784830"/>
            </a:xfrm>
            <a:prstGeom prst="rect">
              <a:avLst/>
            </a:prstGeom>
            <a:noFill/>
          </p:spPr>
          <p:txBody>
            <a:bodyPr wrap="square" lIns="0" rIns="0" rtlCol="0" anchor="t">
              <a:spAutoFit/>
            </a:bodyPr>
            <a:lstStyle/>
            <a:p>
              <a:r>
                <a:rPr lang="en-US" sz="900" b="1" noProof="1">
                  <a:solidFill>
                    <a:schemeClr val="accent6">
                      <a:lumMod val="75000"/>
                    </a:schemeClr>
                  </a:solidFill>
                </a:rPr>
                <a:t>Students will be encouraged to develop their skills and explore their application within the local community.</a:t>
              </a:r>
            </a:p>
          </p:txBody>
        </p:sp>
      </p:grpSp>
      <p:sp>
        <p:nvSpPr>
          <p:cNvPr id="153" name="Oval 152">
            <a:extLst>
              <a:ext uri="{FF2B5EF4-FFF2-40B4-BE49-F238E27FC236}">
                <a16:creationId xmlns:a16="http://schemas.microsoft.com/office/drawing/2014/main" id="{30FFFFFB-0F4A-4B9C-86BC-547C4CB5C474}"/>
              </a:ext>
            </a:extLst>
          </p:cNvPr>
          <p:cNvSpPr/>
          <p:nvPr/>
        </p:nvSpPr>
        <p:spPr>
          <a:xfrm>
            <a:off x="6439636" y="2708579"/>
            <a:ext cx="763571" cy="724138"/>
          </a:xfrm>
          <a:prstGeom prst="ellipse">
            <a:avLst/>
          </a:prstGeom>
          <a:solidFill>
            <a:schemeClr val="accent6"/>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b="1">
                <a:solidFill>
                  <a:schemeClr val="tx1"/>
                </a:solidFill>
              </a:rPr>
              <a:t>Key Stage </a:t>
            </a:r>
            <a:r>
              <a:rPr lang="en-US" sz="1400" b="1">
                <a:solidFill>
                  <a:schemeClr val="tx1"/>
                </a:solidFill>
              </a:rPr>
              <a:t>4</a:t>
            </a:r>
          </a:p>
        </p:txBody>
      </p:sp>
      <p:sp>
        <p:nvSpPr>
          <p:cNvPr id="154" name="Oval 153">
            <a:extLst>
              <a:ext uri="{FF2B5EF4-FFF2-40B4-BE49-F238E27FC236}">
                <a16:creationId xmlns:a16="http://schemas.microsoft.com/office/drawing/2014/main" id="{38FC289F-1447-4DB1-9370-8242E1409731}"/>
              </a:ext>
            </a:extLst>
          </p:cNvPr>
          <p:cNvSpPr/>
          <p:nvPr/>
        </p:nvSpPr>
        <p:spPr>
          <a:xfrm>
            <a:off x="1374565" y="1476247"/>
            <a:ext cx="763571" cy="724138"/>
          </a:xfrm>
          <a:prstGeom prst="ellipse">
            <a:avLst/>
          </a:prstGeom>
          <a:solidFill>
            <a:schemeClr val="accent6"/>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b="1">
                <a:solidFill>
                  <a:schemeClr val="tx1"/>
                </a:solidFill>
              </a:rPr>
              <a:t>Key Stage </a:t>
            </a:r>
            <a:r>
              <a:rPr lang="en-US" sz="1400" b="1">
                <a:solidFill>
                  <a:schemeClr val="tx1"/>
                </a:solidFill>
              </a:rPr>
              <a:t>3</a:t>
            </a:r>
          </a:p>
        </p:txBody>
      </p:sp>
      <p:grpSp>
        <p:nvGrpSpPr>
          <p:cNvPr id="159" name="Group 158">
            <a:extLst>
              <a:ext uri="{FF2B5EF4-FFF2-40B4-BE49-F238E27FC236}">
                <a16:creationId xmlns:a16="http://schemas.microsoft.com/office/drawing/2014/main" id="{D7EC9FC4-82D1-4C3C-9B51-410AF8921AD1}"/>
              </a:ext>
            </a:extLst>
          </p:cNvPr>
          <p:cNvGrpSpPr/>
          <p:nvPr/>
        </p:nvGrpSpPr>
        <p:grpSpPr>
          <a:xfrm>
            <a:off x="62596" y="5372926"/>
            <a:ext cx="2623937" cy="899312"/>
            <a:chOff x="249702" y="4880489"/>
            <a:chExt cx="2202816" cy="899312"/>
          </a:xfrm>
        </p:grpSpPr>
        <p:sp>
          <p:nvSpPr>
            <p:cNvPr id="160" name="TextBox 159">
              <a:extLst>
                <a:ext uri="{FF2B5EF4-FFF2-40B4-BE49-F238E27FC236}">
                  <a16:creationId xmlns:a16="http://schemas.microsoft.com/office/drawing/2014/main" id="{FB6FF8C4-7DCB-4405-BF44-A2511B41BB37}"/>
                </a:ext>
              </a:extLst>
            </p:cNvPr>
            <p:cNvSpPr txBox="1"/>
            <p:nvPr/>
          </p:nvSpPr>
          <p:spPr>
            <a:xfrm>
              <a:off x="249702" y="4880489"/>
              <a:ext cx="2202816" cy="276999"/>
            </a:xfrm>
            <a:prstGeom prst="rect">
              <a:avLst/>
            </a:prstGeom>
            <a:noFill/>
          </p:spPr>
          <p:txBody>
            <a:bodyPr wrap="square" lIns="0" rIns="0" rtlCol="0" anchor="b">
              <a:spAutoFit/>
            </a:bodyPr>
            <a:lstStyle/>
            <a:p>
              <a:r>
                <a:rPr lang="en-US" sz="1200" b="1" noProof="1">
                  <a:solidFill>
                    <a:schemeClr val="accent6">
                      <a:lumMod val="75000"/>
                    </a:schemeClr>
                  </a:solidFill>
                </a:rPr>
                <a:t>Formal RSHE curriculum</a:t>
              </a:r>
            </a:p>
          </p:txBody>
        </p:sp>
        <p:sp>
          <p:nvSpPr>
            <p:cNvPr id="161" name="TextBox 160">
              <a:extLst>
                <a:ext uri="{FF2B5EF4-FFF2-40B4-BE49-F238E27FC236}">
                  <a16:creationId xmlns:a16="http://schemas.microsoft.com/office/drawing/2014/main" id="{21092F62-3FCA-4175-A188-CAD56AEA353E}"/>
                </a:ext>
              </a:extLst>
            </p:cNvPr>
            <p:cNvSpPr txBox="1"/>
            <p:nvPr/>
          </p:nvSpPr>
          <p:spPr>
            <a:xfrm>
              <a:off x="255549" y="5133470"/>
              <a:ext cx="2196969" cy="646331"/>
            </a:xfrm>
            <a:prstGeom prst="rect">
              <a:avLst/>
            </a:prstGeom>
            <a:noFill/>
          </p:spPr>
          <p:txBody>
            <a:bodyPr wrap="square" lIns="0" rIns="0" rtlCol="0" anchor="t">
              <a:spAutoFit/>
            </a:bodyPr>
            <a:lstStyle/>
            <a:p>
              <a:pPr algn="just"/>
              <a:r>
                <a:rPr lang="en-US" sz="900" b="1" noProof="1">
                  <a:solidFill>
                    <a:schemeClr val="accent6">
                      <a:lumMod val="75000"/>
                    </a:schemeClr>
                  </a:solidFill>
                </a:rPr>
                <a:t>Students will continue to develop and apply understanding in RSHE in key stage 5 in order to consolidate skills and apply to their own lives beyond school.</a:t>
              </a:r>
            </a:p>
          </p:txBody>
        </p:sp>
      </p:grpSp>
      <p:grpSp>
        <p:nvGrpSpPr>
          <p:cNvPr id="162" name="Group 161">
            <a:extLst>
              <a:ext uri="{FF2B5EF4-FFF2-40B4-BE49-F238E27FC236}">
                <a16:creationId xmlns:a16="http://schemas.microsoft.com/office/drawing/2014/main" id="{775C441E-D611-433B-A136-5E05C606811D}"/>
              </a:ext>
            </a:extLst>
          </p:cNvPr>
          <p:cNvGrpSpPr/>
          <p:nvPr/>
        </p:nvGrpSpPr>
        <p:grpSpPr>
          <a:xfrm>
            <a:off x="3168342" y="5735153"/>
            <a:ext cx="2807316" cy="483813"/>
            <a:chOff x="249702" y="4880489"/>
            <a:chExt cx="2202816" cy="483813"/>
          </a:xfrm>
        </p:grpSpPr>
        <p:sp>
          <p:nvSpPr>
            <p:cNvPr id="163" name="TextBox 162">
              <a:extLst>
                <a:ext uri="{FF2B5EF4-FFF2-40B4-BE49-F238E27FC236}">
                  <a16:creationId xmlns:a16="http://schemas.microsoft.com/office/drawing/2014/main" id="{A76280BB-DB38-4794-BDEF-508CB1FFFBD7}"/>
                </a:ext>
              </a:extLst>
            </p:cNvPr>
            <p:cNvSpPr txBox="1"/>
            <p:nvPr/>
          </p:nvSpPr>
          <p:spPr>
            <a:xfrm>
              <a:off x="249702" y="4880489"/>
              <a:ext cx="2202816" cy="276999"/>
            </a:xfrm>
            <a:prstGeom prst="rect">
              <a:avLst/>
            </a:prstGeom>
            <a:noFill/>
          </p:spPr>
          <p:txBody>
            <a:bodyPr wrap="square" lIns="0" rIns="0" rtlCol="0" anchor="b">
              <a:spAutoFit/>
            </a:bodyPr>
            <a:lstStyle/>
            <a:p>
              <a:pPr algn="r"/>
              <a:r>
                <a:rPr lang="en-US" sz="1200" b="1" noProof="1">
                  <a:solidFill>
                    <a:schemeClr val="accent6">
                      <a:lumMod val="75000"/>
                    </a:schemeClr>
                  </a:solidFill>
                </a:rPr>
                <a:t>….</a:t>
              </a:r>
            </a:p>
          </p:txBody>
        </p:sp>
        <p:sp>
          <p:nvSpPr>
            <p:cNvPr id="164" name="TextBox 163">
              <a:extLst>
                <a:ext uri="{FF2B5EF4-FFF2-40B4-BE49-F238E27FC236}">
                  <a16:creationId xmlns:a16="http://schemas.microsoft.com/office/drawing/2014/main" id="{4D5CF745-0BB1-47AE-B511-A9D64C3016E1}"/>
                </a:ext>
              </a:extLst>
            </p:cNvPr>
            <p:cNvSpPr txBox="1"/>
            <p:nvPr/>
          </p:nvSpPr>
          <p:spPr>
            <a:xfrm>
              <a:off x="255549" y="5133470"/>
              <a:ext cx="2196969" cy="230832"/>
            </a:xfrm>
            <a:prstGeom prst="rect">
              <a:avLst/>
            </a:prstGeom>
            <a:noFill/>
          </p:spPr>
          <p:txBody>
            <a:bodyPr wrap="square" lIns="0" rIns="0" rtlCol="0" anchor="t">
              <a:spAutoFit/>
            </a:bodyPr>
            <a:lstStyle/>
            <a:p>
              <a:pPr algn="just"/>
              <a:endParaRPr lang="en-US" sz="900" b="1" noProof="1">
                <a:solidFill>
                  <a:schemeClr val="accent6">
                    <a:lumMod val="75000"/>
                  </a:schemeClr>
                </a:solidFill>
              </a:endParaRPr>
            </a:p>
          </p:txBody>
        </p:sp>
      </p:grpSp>
      <p:pic>
        <p:nvPicPr>
          <p:cNvPr id="165" name="Graphic 164" descr="Head with gears">
            <a:extLst>
              <a:ext uri="{FF2B5EF4-FFF2-40B4-BE49-F238E27FC236}">
                <a16:creationId xmlns:a16="http://schemas.microsoft.com/office/drawing/2014/main" id="{D6141243-A4FB-4A48-85DF-32160F0BE3F5}"/>
              </a:ext>
            </a:extLst>
          </p:cNvPr>
          <p:cNvPicPr>
            <a:picLocks noChangeAspect="1"/>
          </p:cNvPicPr>
          <p:nvPr/>
        </p:nvPicPr>
        <p:blipFill>
          <a:blip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5873" y="3236021"/>
            <a:ext cx="400110" cy="400110"/>
          </a:xfrm>
          <a:prstGeom prst="rect">
            <a:avLst/>
          </a:prstGeom>
        </p:spPr>
      </p:pic>
      <p:pic>
        <p:nvPicPr>
          <p:cNvPr id="56" name="Graphic 55" descr="Cricket">
            <a:extLst>
              <a:ext uri="{FF2B5EF4-FFF2-40B4-BE49-F238E27FC236}">
                <a16:creationId xmlns:a16="http://schemas.microsoft.com/office/drawing/2014/main" id="{B8B1FF75-4E94-4E2F-BC44-5E6318030B5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97203" y="5311372"/>
            <a:ext cx="338555" cy="338555"/>
          </a:xfrm>
          <a:prstGeom prst="rect">
            <a:avLst/>
          </a:prstGeom>
        </p:spPr>
      </p:pic>
      <p:pic>
        <p:nvPicPr>
          <p:cNvPr id="58" name="Graphic 57" descr="Run">
            <a:extLst>
              <a:ext uri="{FF2B5EF4-FFF2-40B4-BE49-F238E27FC236}">
                <a16:creationId xmlns:a16="http://schemas.microsoft.com/office/drawing/2014/main" id="{8A000212-D69B-4D60-9586-7305BA0EB99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147459" y="1135951"/>
            <a:ext cx="366065" cy="366065"/>
          </a:xfrm>
          <a:prstGeom prst="rect">
            <a:avLst/>
          </a:prstGeom>
        </p:spPr>
      </p:pic>
      <p:grpSp>
        <p:nvGrpSpPr>
          <p:cNvPr id="168" name="Group 167">
            <a:extLst>
              <a:ext uri="{FF2B5EF4-FFF2-40B4-BE49-F238E27FC236}">
                <a16:creationId xmlns:a16="http://schemas.microsoft.com/office/drawing/2014/main" id="{FDFA46C0-A7FC-4B1B-827D-6425EAB58D73}"/>
              </a:ext>
            </a:extLst>
          </p:cNvPr>
          <p:cNvGrpSpPr/>
          <p:nvPr/>
        </p:nvGrpSpPr>
        <p:grpSpPr>
          <a:xfrm>
            <a:off x="3446433" y="4346750"/>
            <a:ext cx="3298495" cy="511217"/>
            <a:chOff x="249702" y="4991585"/>
            <a:chExt cx="2202816" cy="511217"/>
          </a:xfrm>
        </p:grpSpPr>
        <p:sp>
          <p:nvSpPr>
            <p:cNvPr id="169" name="TextBox 168">
              <a:extLst>
                <a:ext uri="{FF2B5EF4-FFF2-40B4-BE49-F238E27FC236}">
                  <a16:creationId xmlns:a16="http://schemas.microsoft.com/office/drawing/2014/main" id="{C9DB8066-412D-4FD7-86E0-1B538ECA9404}"/>
                </a:ext>
              </a:extLst>
            </p:cNvPr>
            <p:cNvSpPr txBox="1"/>
            <p:nvPr/>
          </p:nvSpPr>
          <p:spPr>
            <a:xfrm>
              <a:off x="249702" y="4991585"/>
              <a:ext cx="2202816" cy="276999"/>
            </a:xfrm>
            <a:prstGeom prst="rect">
              <a:avLst/>
            </a:prstGeom>
            <a:noFill/>
          </p:spPr>
          <p:txBody>
            <a:bodyPr wrap="square" lIns="0" rIns="0" rtlCol="0" anchor="b">
              <a:spAutoFit/>
            </a:bodyPr>
            <a:lstStyle/>
            <a:p>
              <a:pPr algn="r"/>
              <a:r>
                <a:rPr lang="en-US" sz="1200" b="1" noProof="1">
                  <a:solidFill>
                    <a:srgbClr val="07A939"/>
                  </a:solidFill>
                </a:rPr>
                <a:t> Sports Leadership</a:t>
              </a:r>
            </a:p>
          </p:txBody>
        </p:sp>
        <p:sp>
          <p:nvSpPr>
            <p:cNvPr id="170" name="TextBox 169">
              <a:extLst>
                <a:ext uri="{FF2B5EF4-FFF2-40B4-BE49-F238E27FC236}">
                  <a16:creationId xmlns:a16="http://schemas.microsoft.com/office/drawing/2014/main" id="{31FC38A0-7EA1-4744-8914-1ACEB3268CC0}"/>
                </a:ext>
              </a:extLst>
            </p:cNvPr>
            <p:cNvSpPr txBox="1"/>
            <p:nvPr/>
          </p:nvSpPr>
          <p:spPr>
            <a:xfrm>
              <a:off x="255549" y="5133470"/>
              <a:ext cx="2196969" cy="369332"/>
            </a:xfrm>
            <a:prstGeom prst="rect">
              <a:avLst/>
            </a:prstGeom>
            <a:noFill/>
          </p:spPr>
          <p:txBody>
            <a:bodyPr wrap="square" lIns="0" rIns="0" rtlCol="0" anchor="t">
              <a:spAutoFit/>
            </a:bodyPr>
            <a:lstStyle/>
            <a:p>
              <a:pPr algn="just"/>
              <a:r>
                <a:rPr lang="en-US" sz="900" b="1" noProof="1">
                  <a:solidFill>
                    <a:srgbClr val="07A939"/>
                  </a:solidFill>
                </a:rPr>
                <a:t>Students will have opportunity for Sports Leadership, developing organizational skills, confidence and leadership in and out of school</a:t>
              </a:r>
            </a:p>
          </p:txBody>
        </p:sp>
      </p:grpSp>
      <p:pic>
        <p:nvPicPr>
          <p:cNvPr id="171" name="Graphic 170" descr="Swimming">
            <a:extLst>
              <a:ext uri="{FF2B5EF4-FFF2-40B4-BE49-F238E27FC236}">
                <a16:creationId xmlns:a16="http://schemas.microsoft.com/office/drawing/2014/main" id="{8C5BEBF8-B75A-4DFC-9EF9-73188CA3BAE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30162" y="4005950"/>
            <a:ext cx="391438" cy="391438"/>
          </a:xfrm>
          <a:prstGeom prst="rect">
            <a:avLst/>
          </a:prstGeom>
        </p:spPr>
      </p:pic>
      <p:grpSp>
        <p:nvGrpSpPr>
          <p:cNvPr id="175" name="Group 174">
            <a:extLst>
              <a:ext uri="{FF2B5EF4-FFF2-40B4-BE49-F238E27FC236}">
                <a16:creationId xmlns:a16="http://schemas.microsoft.com/office/drawing/2014/main" id="{718D847B-8EC1-4279-A062-07101B37A3C2}"/>
              </a:ext>
            </a:extLst>
          </p:cNvPr>
          <p:cNvGrpSpPr/>
          <p:nvPr/>
        </p:nvGrpSpPr>
        <p:grpSpPr>
          <a:xfrm>
            <a:off x="6291716" y="5735153"/>
            <a:ext cx="2652065" cy="1093447"/>
            <a:chOff x="249702" y="4880489"/>
            <a:chExt cx="2313952" cy="1093447"/>
          </a:xfrm>
        </p:grpSpPr>
        <p:sp>
          <p:nvSpPr>
            <p:cNvPr id="176" name="TextBox 175">
              <a:extLst>
                <a:ext uri="{FF2B5EF4-FFF2-40B4-BE49-F238E27FC236}">
                  <a16:creationId xmlns:a16="http://schemas.microsoft.com/office/drawing/2014/main" id="{9D986DF3-A542-43A7-A66D-3A49B8FD976E}"/>
                </a:ext>
              </a:extLst>
            </p:cNvPr>
            <p:cNvSpPr txBox="1"/>
            <p:nvPr/>
          </p:nvSpPr>
          <p:spPr>
            <a:xfrm>
              <a:off x="249702" y="4880489"/>
              <a:ext cx="2202816" cy="276999"/>
            </a:xfrm>
            <a:prstGeom prst="rect">
              <a:avLst/>
            </a:prstGeom>
            <a:noFill/>
          </p:spPr>
          <p:txBody>
            <a:bodyPr wrap="square" lIns="0" rIns="0" rtlCol="0" anchor="b">
              <a:spAutoFit/>
            </a:bodyPr>
            <a:lstStyle/>
            <a:p>
              <a:pPr algn="r"/>
              <a:r>
                <a:rPr lang="en-US" sz="1200" b="1" noProof="1">
                  <a:solidFill>
                    <a:schemeClr val="accent6">
                      <a:lumMod val="75000"/>
                    </a:schemeClr>
                  </a:solidFill>
                </a:rPr>
                <a:t>End of KS5</a:t>
              </a:r>
            </a:p>
          </p:txBody>
        </p:sp>
        <p:sp>
          <p:nvSpPr>
            <p:cNvPr id="177" name="TextBox 176">
              <a:extLst>
                <a:ext uri="{FF2B5EF4-FFF2-40B4-BE49-F238E27FC236}">
                  <a16:creationId xmlns:a16="http://schemas.microsoft.com/office/drawing/2014/main" id="{AA47D6DB-4724-4647-9B4F-A153A5412525}"/>
                </a:ext>
              </a:extLst>
            </p:cNvPr>
            <p:cNvSpPr txBox="1"/>
            <p:nvPr/>
          </p:nvSpPr>
          <p:spPr>
            <a:xfrm>
              <a:off x="366685" y="5050606"/>
              <a:ext cx="2196969" cy="923330"/>
            </a:xfrm>
            <a:prstGeom prst="rect">
              <a:avLst/>
            </a:prstGeom>
            <a:noFill/>
          </p:spPr>
          <p:txBody>
            <a:bodyPr wrap="square" lIns="0" rIns="0" rtlCol="0" anchor="t">
              <a:spAutoFit/>
            </a:bodyPr>
            <a:lstStyle/>
            <a:p>
              <a:r>
                <a:rPr lang="en-US" sz="900" b="1" noProof="1">
                  <a:solidFill>
                    <a:schemeClr val="accent6">
                      <a:lumMod val="75000"/>
                    </a:schemeClr>
                  </a:solidFill>
                </a:rPr>
                <a:t>Students will leave St Georges With a firm understanding of ways in which they can live safely within their local community. Being active, healthy and involved members of their community, building respectful relationships and understanding how they can ask for help and guidance if needed. </a:t>
              </a:r>
            </a:p>
          </p:txBody>
        </p:sp>
      </p:grpSp>
      <p:grpSp>
        <p:nvGrpSpPr>
          <p:cNvPr id="178" name="Group 177">
            <a:extLst>
              <a:ext uri="{FF2B5EF4-FFF2-40B4-BE49-F238E27FC236}">
                <a16:creationId xmlns:a16="http://schemas.microsoft.com/office/drawing/2014/main" id="{51185C6B-F098-41F9-8A8D-931E0333F2DA}"/>
              </a:ext>
            </a:extLst>
          </p:cNvPr>
          <p:cNvGrpSpPr/>
          <p:nvPr/>
        </p:nvGrpSpPr>
        <p:grpSpPr>
          <a:xfrm>
            <a:off x="3512226" y="666322"/>
            <a:ext cx="2196140" cy="760812"/>
            <a:chOff x="249702" y="4880489"/>
            <a:chExt cx="2202816" cy="760812"/>
          </a:xfrm>
        </p:grpSpPr>
        <p:sp>
          <p:nvSpPr>
            <p:cNvPr id="179" name="TextBox 178">
              <a:extLst>
                <a:ext uri="{FF2B5EF4-FFF2-40B4-BE49-F238E27FC236}">
                  <a16:creationId xmlns:a16="http://schemas.microsoft.com/office/drawing/2014/main" id="{18083ABF-3376-4857-A0FD-084EE4A71547}"/>
                </a:ext>
              </a:extLst>
            </p:cNvPr>
            <p:cNvSpPr txBox="1"/>
            <p:nvPr/>
          </p:nvSpPr>
          <p:spPr>
            <a:xfrm>
              <a:off x="249702" y="4880489"/>
              <a:ext cx="2202816" cy="276999"/>
            </a:xfrm>
            <a:prstGeom prst="rect">
              <a:avLst/>
            </a:prstGeom>
            <a:noFill/>
          </p:spPr>
          <p:txBody>
            <a:bodyPr wrap="square" lIns="0" rIns="0" rtlCol="0" anchor="b">
              <a:spAutoFit/>
            </a:bodyPr>
            <a:lstStyle/>
            <a:p>
              <a:r>
                <a:rPr lang="en-US" sz="1200" b="1" noProof="1">
                  <a:solidFill>
                    <a:schemeClr val="accent6">
                      <a:lumMod val="75000"/>
                    </a:schemeClr>
                  </a:solidFill>
                </a:rPr>
                <a:t>Interventions support</a:t>
              </a:r>
            </a:p>
          </p:txBody>
        </p:sp>
        <p:sp>
          <p:nvSpPr>
            <p:cNvPr id="180" name="TextBox 179">
              <a:extLst>
                <a:ext uri="{FF2B5EF4-FFF2-40B4-BE49-F238E27FC236}">
                  <a16:creationId xmlns:a16="http://schemas.microsoft.com/office/drawing/2014/main" id="{2D5DE0D9-CE5F-4552-B439-6A5FDD47AD94}"/>
                </a:ext>
              </a:extLst>
            </p:cNvPr>
            <p:cNvSpPr txBox="1"/>
            <p:nvPr/>
          </p:nvSpPr>
          <p:spPr>
            <a:xfrm>
              <a:off x="255548" y="5133470"/>
              <a:ext cx="2145668" cy="507831"/>
            </a:xfrm>
            <a:prstGeom prst="rect">
              <a:avLst/>
            </a:prstGeom>
            <a:noFill/>
          </p:spPr>
          <p:txBody>
            <a:bodyPr wrap="square" lIns="0" rIns="0" rtlCol="0" anchor="t">
              <a:spAutoFit/>
            </a:bodyPr>
            <a:lstStyle/>
            <a:p>
              <a:r>
                <a:rPr lang="en-US" sz="900" b="1" noProof="1">
                  <a:solidFill>
                    <a:schemeClr val="accent6">
                      <a:lumMod val="75000"/>
                    </a:schemeClr>
                  </a:solidFill>
                </a:rPr>
                <a:t>Students identified for additional support may receive additional lessons through 1:1, group focus sessions, differentiated work.</a:t>
              </a:r>
            </a:p>
          </p:txBody>
        </p:sp>
      </p:grpSp>
      <p:pic>
        <p:nvPicPr>
          <p:cNvPr id="182" name="Graphic 181" descr="Head with gears">
            <a:extLst>
              <a:ext uri="{FF2B5EF4-FFF2-40B4-BE49-F238E27FC236}">
                <a16:creationId xmlns:a16="http://schemas.microsoft.com/office/drawing/2014/main" id="{4098CD32-E481-4B8E-AE22-458D6BCD672B}"/>
              </a:ext>
            </a:extLst>
          </p:cNvPr>
          <p:cNvPicPr>
            <a:picLocks noChangeAspect="1"/>
          </p:cNvPicPr>
          <p:nvPr/>
        </p:nvPicPr>
        <p:blipFill>
          <a:blip cstate="print">
            <a:duotone>
              <a:prstClr val="black"/>
              <a:srgbClr val="07A939">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4929" y="4155124"/>
            <a:ext cx="400110" cy="400110"/>
          </a:xfrm>
          <a:prstGeom prst="rect">
            <a:avLst/>
          </a:prstGeom>
        </p:spPr>
      </p:pic>
      <p:grpSp>
        <p:nvGrpSpPr>
          <p:cNvPr id="185" name="Group 184">
            <a:extLst>
              <a:ext uri="{FF2B5EF4-FFF2-40B4-BE49-F238E27FC236}">
                <a16:creationId xmlns:a16="http://schemas.microsoft.com/office/drawing/2014/main" id="{4ACD219E-53DA-49DF-97E6-62B7C04A70AC}"/>
              </a:ext>
            </a:extLst>
          </p:cNvPr>
          <p:cNvGrpSpPr/>
          <p:nvPr/>
        </p:nvGrpSpPr>
        <p:grpSpPr>
          <a:xfrm>
            <a:off x="71008" y="3210429"/>
            <a:ext cx="2187443" cy="566151"/>
            <a:chOff x="249702" y="4936651"/>
            <a:chExt cx="2202816" cy="566151"/>
          </a:xfrm>
        </p:grpSpPr>
        <p:sp>
          <p:nvSpPr>
            <p:cNvPr id="186" name="TextBox 185">
              <a:extLst>
                <a:ext uri="{FF2B5EF4-FFF2-40B4-BE49-F238E27FC236}">
                  <a16:creationId xmlns:a16="http://schemas.microsoft.com/office/drawing/2014/main" id="{C80E5136-050A-494E-A0F2-5ADBF42CEB59}"/>
                </a:ext>
              </a:extLst>
            </p:cNvPr>
            <p:cNvSpPr txBox="1"/>
            <p:nvPr/>
          </p:nvSpPr>
          <p:spPr>
            <a:xfrm>
              <a:off x="249702" y="4936651"/>
              <a:ext cx="2202816" cy="276999"/>
            </a:xfrm>
            <a:prstGeom prst="rect">
              <a:avLst/>
            </a:prstGeom>
            <a:noFill/>
          </p:spPr>
          <p:txBody>
            <a:bodyPr wrap="square" lIns="0" rIns="0" rtlCol="0" anchor="b">
              <a:spAutoFit/>
            </a:bodyPr>
            <a:lstStyle/>
            <a:p>
              <a:r>
                <a:rPr lang="en-US" sz="1200" b="1" noProof="1">
                  <a:solidFill>
                    <a:schemeClr val="accent6">
                      <a:lumMod val="75000"/>
                    </a:schemeClr>
                  </a:solidFill>
                </a:rPr>
                <a:t>KS 4 Accreditation Pathways </a:t>
              </a:r>
            </a:p>
          </p:txBody>
        </p:sp>
        <p:sp>
          <p:nvSpPr>
            <p:cNvPr id="187" name="TextBox 186">
              <a:extLst>
                <a:ext uri="{FF2B5EF4-FFF2-40B4-BE49-F238E27FC236}">
                  <a16:creationId xmlns:a16="http://schemas.microsoft.com/office/drawing/2014/main" id="{3C013A6F-6A9C-4228-9B99-7999C4DAE03F}"/>
                </a:ext>
              </a:extLst>
            </p:cNvPr>
            <p:cNvSpPr txBox="1"/>
            <p:nvPr/>
          </p:nvSpPr>
          <p:spPr>
            <a:xfrm>
              <a:off x="255548" y="5133470"/>
              <a:ext cx="2196970" cy="369332"/>
            </a:xfrm>
            <a:prstGeom prst="rect">
              <a:avLst/>
            </a:prstGeom>
            <a:noFill/>
          </p:spPr>
          <p:txBody>
            <a:bodyPr wrap="square" lIns="0" rIns="0" rtlCol="0" anchor="t">
              <a:spAutoFit/>
            </a:bodyPr>
            <a:lstStyle/>
            <a:p>
              <a:r>
                <a:rPr lang="en-US" sz="900" b="1" noProof="1">
                  <a:solidFill>
                    <a:schemeClr val="accent6">
                      <a:lumMod val="75000"/>
                    </a:schemeClr>
                  </a:solidFill>
                </a:rPr>
                <a:t>Students will achieve accreditation in LASER awards during years 10 and 11.</a:t>
              </a:r>
            </a:p>
          </p:txBody>
        </p:sp>
      </p:grpSp>
      <p:pic>
        <p:nvPicPr>
          <p:cNvPr id="188" name="Picture 2" descr="St Hugh's Catholic Primary School - School Games Values">
            <a:extLst>
              <a:ext uri="{FF2B5EF4-FFF2-40B4-BE49-F238E27FC236}">
                <a16:creationId xmlns:a16="http://schemas.microsoft.com/office/drawing/2014/main" id="{45D62363-62F6-43A9-8D8B-4B6EA578AE22}"/>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71226" y="3039851"/>
            <a:ext cx="1097338" cy="2304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Graphic 1027" descr="Heart with pulse">
            <a:extLst>
              <a:ext uri="{FF2B5EF4-FFF2-40B4-BE49-F238E27FC236}">
                <a16:creationId xmlns:a16="http://schemas.microsoft.com/office/drawing/2014/main" id="{7D229762-204B-4AE3-BBCB-BF990919865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722164" y="5649927"/>
            <a:ext cx="376536" cy="376536"/>
          </a:xfrm>
          <a:prstGeom prst="rect">
            <a:avLst/>
          </a:prstGeom>
        </p:spPr>
      </p:pic>
      <p:grpSp>
        <p:nvGrpSpPr>
          <p:cNvPr id="191" name="Group 190">
            <a:extLst>
              <a:ext uri="{FF2B5EF4-FFF2-40B4-BE49-F238E27FC236}">
                <a16:creationId xmlns:a16="http://schemas.microsoft.com/office/drawing/2014/main" id="{5BB72FD3-3687-4336-843A-89AEE549AEB3}"/>
              </a:ext>
            </a:extLst>
          </p:cNvPr>
          <p:cNvGrpSpPr/>
          <p:nvPr/>
        </p:nvGrpSpPr>
        <p:grpSpPr>
          <a:xfrm>
            <a:off x="4636402" y="2332428"/>
            <a:ext cx="1567309" cy="761187"/>
            <a:chOff x="200339" y="4880114"/>
            <a:chExt cx="2252179" cy="761187"/>
          </a:xfrm>
        </p:grpSpPr>
        <p:sp>
          <p:nvSpPr>
            <p:cNvPr id="192" name="TextBox 191">
              <a:extLst>
                <a:ext uri="{FF2B5EF4-FFF2-40B4-BE49-F238E27FC236}">
                  <a16:creationId xmlns:a16="http://schemas.microsoft.com/office/drawing/2014/main" id="{1A073E00-6E75-4BE2-B37A-86A6B9FC1353}"/>
                </a:ext>
              </a:extLst>
            </p:cNvPr>
            <p:cNvSpPr txBox="1"/>
            <p:nvPr/>
          </p:nvSpPr>
          <p:spPr>
            <a:xfrm>
              <a:off x="206343" y="4880114"/>
              <a:ext cx="2202816" cy="276999"/>
            </a:xfrm>
            <a:prstGeom prst="rect">
              <a:avLst/>
            </a:prstGeom>
            <a:noFill/>
          </p:spPr>
          <p:txBody>
            <a:bodyPr wrap="square" lIns="0" rIns="0" rtlCol="0" anchor="b">
              <a:spAutoFit/>
            </a:bodyPr>
            <a:lstStyle/>
            <a:p>
              <a:pPr algn="r"/>
              <a:r>
                <a:rPr lang="en-US" sz="1200" b="1" noProof="1">
                  <a:solidFill>
                    <a:schemeClr val="accent6">
                      <a:lumMod val="75000"/>
                    </a:schemeClr>
                  </a:solidFill>
                </a:rPr>
                <a:t>Science The Body</a:t>
              </a:r>
            </a:p>
          </p:txBody>
        </p:sp>
        <p:sp>
          <p:nvSpPr>
            <p:cNvPr id="193" name="TextBox 192">
              <a:extLst>
                <a:ext uri="{FF2B5EF4-FFF2-40B4-BE49-F238E27FC236}">
                  <a16:creationId xmlns:a16="http://schemas.microsoft.com/office/drawing/2014/main" id="{046FBF97-7C28-4F3D-AC16-00274FCDD704}"/>
                </a:ext>
              </a:extLst>
            </p:cNvPr>
            <p:cNvSpPr txBox="1"/>
            <p:nvPr/>
          </p:nvSpPr>
          <p:spPr>
            <a:xfrm>
              <a:off x="200339" y="5133470"/>
              <a:ext cx="2252179" cy="507831"/>
            </a:xfrm>
            <a:prstGeom prst="rect">
              <a:avLst/>
            </a:prstGeom>
            <a:noFill/>
          </p:spPr>
          <p:txBody>
            <a:bodyPr wrap="square" lIns="0" tIns="45720" rIns="0" bIns="45720" rtlCol="0" anchor="t">
              <a:spAutoFit/>
            </a:bodyPr>
            <a:lstStyle/>
            <a:p>
              <a:r>
                <a:rPr lang="en-US" sz="900" b="1" noProof="1">
                  <a:solidFill>
                    <a:schemeClr val="accent6">
                      <a:lumMod val="75000"/>
                    </a:schemeClr>
                  </a:solidFill>
                </a:rPr>
                <a:t>Students will start to learn about their bodies, physical changes, changes at puberty, </a:t>
              </a:r>
            </a:p>
          </p:txBody>
        </p:sp>
      </p:grpSp>
      <p:pic>
        <p:nvPicPr>
          <p:cNvPr id="1030" name="Graphic 1029" descr="Skeleton">
            <a:extLst>
              <a:ext uri="{FF2B5EF4-FFF2-40B4-BE49-F238E27FC236}">
                <a16:creationId xmlns:a16="http://schemas.microsoft.com/office/drawing/2014/main" id="{309E9817-5EC5-493F-9DCF-EEC529812B3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783064" y="2243886"/>
            <a:ext cx="348986" cy="348986"/>
          </a:xfrm>
          <a:prstGeom prst="rect">
            <a:avLst/>
          </a:prstGeom>
        </p:spPr>
      </p:pic>
      <p:pic>
        <p:nvPicPr>
          <p:cNvPr id="1032" name="Graphic 1031" descr="Flag">
            <a:extLst>
              <a:ext uri="{FF2B5EF4-FFF2-40B4-BE49-F238E27FC236}">
                <a16:creationId xmlns:a16="http://schemas.microsoft.com/office/drawing/2014/main" id="{4304BCDB-C95A-4676-BB9A-7452BA76A3D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8393325" y="4566352"/>
            <a:ext cx="661312" cy="661312"/>
          </a:xfrm>
          <a:prstGeom prst="rect">
            <a:avLst/>
          </a:prstGeom>
        </p:spPr>
      </p:pic>
      <p:sp>
        <p:nvSpPr>
          <p:cNvPr id="131" name="Oval 130">
            <a:extLst>
              <a:ext uri="{FF2B5EF4-FFF2-40B4-BE49-F238E27FC236}">
                <a16:creationId xmlns:a16="http://schemas.microsoft.com/office/drawing/2014/main" id="{30FFFFFB-0F4A-4B9C-86BC-547C4CB5C474}"/>
              </a:ext>
            </a:extLst>
          </p:cNvPr>
          <p:cNvSpPr/>
          <p:nvPr/>
        </p:nvSpPr>
        <p:spPr>
          <a:xfrm>
            <a:off x="2811091" y="4784579"/>
            <a:ext cx="763571" cy="724138"/>
          </a:xfrm>
          <a:prstGeom prst="ellipse">
            <a:avLst/>
          </a:prstGeom>
          <a:solidFill>
            <a:schemeClr val="accent6"/>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b="1">
                <a:solidFill>
                  <a:schemeClr val="tx1"/>
                </a:solidFill>
              </a:rPr>
              <a:t>Key Stage </a:t>
            </a:r>
            <a:r>
              <a:rPr lang="en-US" sz="1400" b="1">
                <a:solidFill>
                  <a:schemeClr val="tx1"/>
                </a:solidFill>
              </a:rPr>
              <a:t>5</a:t>
            </a:r>
          </a:p>
        </p:txBody>
      </p:sp>
      <p:sp>
        <p:nvSpPr>
          <p:cNvPr id="132" name="Oval 131">
            <a:extLst>
              <a:ext uri="{FF2B5EF4-FFF2-40B4-BE49-F238E27FC236}">
                <a16:creationId xmlns:a16="http://schemas.microsoft.com/office/drawing/2014/main" id="{CE512246-2643-4F76-B534-1711CA5DDB29}"/>
              </a:ext>
            </a:extLst>
          </p:cNvPr>
          <p:cNvSpPr/>
          <p:nvPr/>
        </p:nvSpPr>
        <p:spPr>
          <a:xfrm>
            <a:off x="6849806" y="4809628"/>
            <a:ext cx="763571" cy="763571"/>
          </a:xfrm>
          <a:prstGeom prst="ellipse">
            <a:avLst/>
          </a:prstGeom>
          <a:gradFill>
            <a:gsLst>
              <a:gs pos="0">
                <a:schemeClr val="bg1"/>
              </a:gs>
              <a:gs pos="50000">
                <a:schemeClr val="bg1">
                  <a:lumMod val="95000"/>
                </a:schemeClr>
              </a:gs>
              <a:gs pos="100000">
                <a:schemeClr val="bg1">
                  <a:lumMod val="85000"/>
                </a:schemeClr>
              </a:gs>
            </a:gsLst>
          </a:gradFill>
          <a:ln w="38100">
            <a:solidFill>
              <a:srgbClr val="00B050"/>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a:solidFill>
                  <a:srgbClr val="CC3399"/>
                </a:solidFill>
              </a:rPr>
              <a:t>Year 14</a:t>
            </a:r>
          </a:p>
        </p:txBody>
      </p:sp>
      <p:sp>
        <p:nvSpPr>
          <p:cNvPr id="133" name="TextBox 132">
            <a:extLst>
              <a:ext uri="{FF2B5EF4-FFF2-40B4-BE49-F238E27FC236}">
                <a16:creationId xmlns:a16="http://schemas.microsoft.com/office/drawing/2014/main" id="{2D5DE0D9-CE5F-4552-B439-6A5FDD47AD94}"/>
              </a:ext>
            </a:extLst>
          </p:cNvPr>
          <p:cNvSpPr txBox="1"/>
          <p:nvPr/>
        </p:nvSpPr>
        <p:spPr>
          <a:xfrm>
            <a:off x="6065488" y="337254"/>
            <a:ext cx="2993463" cy="646331"/>
          </a:xfrm>
          <a:prstGeom prst="rect">
            <a:avLst/>
          </a:prstGeom>
          <a:noFill/>
        </p:spPr>
        <p:txBody>
          <a:bodyPr wrap="square" lIns="0" tIns="45720" rIns="0" bIns="45720" rtlCol="0" anchor="t">
            <a:spAutoFit/>
          </a:bodyPr>
          <a:lstStyle/>
          <a:p>
            <a:r>
              <a:rPr lang="en-US" sz="900" b="1" noProof="1">
                <a:solidFill>
                  <a:schemeClr val="accent6">
                    <a:lumMod val="75000"/>
                  </a:schemeClr>
                </a:solidFill>
              </a:rPr>
              <a:t>Opportunities will be provided to develop learning in Self Awareness, Self-care, support and safety, managing feelings, changing and growing, Healthy Lifestyles and The world I live in. </a:t>
            </a:r>
          </a:p>
        </p:txBody>
      </p:sp>
      <p:pic>
        <p:nvPicPr>
          <p:cNvPr id="4" name="Picture 3"/>
          <p:cNvPicPr>
            <a:picLocks noChangeAspect="1"/>
          </p:cNvPicPr>
          <p:nvPr/>
        </p:nvPicPr>
        <p:blipFill rotWithShape="1">
          <a:blip r:embed="rId23">
            <a:clrChange>
              <a:clrFrom>
                <a:srgbClr val="FFFEE7"/>
              </a:clrFrom>
              <a:clrTo>
                <a:srgbClr val="FFFEE7">
                  <a:alpha val="0"/>
                </a:srgbClr>
              </a:clrTo>
            </a:clrChange>
            <a:biLevel thresh="50000"/>
          </a:blip>
          <a:srcRect b="30333"/>
          <a:stretch/>
        </p:blipFill>
        <p:spPr>
          <a:xfrm>
            <a:off x="5263018" y="95656"/>
            <a:ext cx="307369" cy="243877"/>
          </a:xfrm>
          <a:prstGeom prst="rect">
            <a:avLst/>
          </a:prstGeom>
        </p:spPr>
      </p:pic>
      <p:pic>
        <p:nvPicPr>
          <p:cNvPr id="10" name="Picture 9"/>
          <p:cNvPicPr>
            <a:picLocks noChangeAspect="1"/>
          </p:cNvPicPr>
          <p:nvPr/>
        </p:nvPicPr>
        <p:blipFill>
          <a:blip r:embed="rId24">
            <a:clrChange>
              <a:clrFrom>
                <a:srgbClr val="EBEDFF"/>
              </a:clrFrom>
              <a:clrTo>
                <a:srgbClr val="EBEDFF">
                  <a:alpha val="0"/>
                </a:srgbClr>
              </a:clrTo>
            </a:clrChange>
            <a:biLevel thresh="50000"/>
          </a:blip>
          <a:stretch>
            <a:fillRect/>
          </a:stretch>
        </p:blipFill>
        <p:spPr>
          <a:xfrm>
            <a:off x="5558286" y="69608"/>
            <a:ext cx="390490" cy="298352"/>
          </a:xfrm>
          <a:prstGeom prst="rect">
            <a:avLst/>
          </a:prstGeom>
        </p:spPr>
      </p:pic>
      <p:pic>
        <p:nvPicPr>
          <p:cNvPr id="16" name="Picture 15"/>
          <p:cNvPicPr>
            <a:picLocks noChangeAspect="1"/>
          </p:cNvPicPr>
          <p:nvPr/>
        </p:nvPicPr>
        <p:blipFill>
          <a:blip r:embed="rId25">
            <a:clrChange>
              <a:clrFrom>
                <a:srgbClr val="FFFFFF"/>
              </a:clrFrom>
              <a:clrTo>
                <a:srgbClr val="FFFFFF">
                  <a:alpha val="0"/>
                </a:srgbClr>
              </a:clrTo>
            </a:clrChange>
            <a:duotone>
              <a:schemeClr val="accent6">
                <a:shade val="45000"/>
                <a:satMod val="135000"/>
              </a:schemeClr>
              <a:prstClr val="white"/>
            </a:duotone>
          </a:blip>
          <a:stretch>
            <a:fillRect/>
          </a:stretch>
        </p:blipFill>
        <p:spPr>
          <a:xfrm>
            <a:off x="64970" y="1720691"/>
            <a:ext cx="315190" cy="315190"/>
          </a:xfrm>
          <a:prstGeom prst="rect">
            <a:avLst/>
          </a:prstGeom>
        </p:spPr>
      </p:pic>
      <p:grpSp>
        <p:nvGrpSpPr>
          <p:cNvPr id="115" name="Group 114">
            <a:extLst>
              <a:ext uri="{FF2B5EF4-FFF2-40B4-BE49-F238E27FC236}">
                <a16:creationId xmlns:a16="http://schemas.microsoft.com/office/drawing/2014/main" id="{F3F76BAA-3502-4FAD-8157-F25A92DA3C2B}"/>
              </a:ext>
            </a:extLst>
          </p:cNvPr>
          <p:cNvGrpSpPr/>
          <p:nvPr/>
        </p:nvGrpSpPr>
        <p:grpSpPr>
          <a:xfrm>
            <a:off x="2092529" y="411534"/>
            <a:ext cx="1471727" cy="1002700"/>
            <a:chOff x="249702" y="4880489"/>
            <a:chExt cx="2481713" cy="802388"/>
          </a:xfrm>
        </p:grpSpPr>
        <p:sp>
          <p:nvSpPr>
            <p:cNvPr id="117" name="TextBox 116">
              <a:extLst>
                <a:ext uri="{FF2B5EF4-FFF2-40B4-BE49-F238E27FC236}">
                  <a16:creationId xmlns:a16="http://schemas.microsoft.com/office/drawing/2014/main" id="{B6B761AF-6AD2-4809-B8D4-632202288F4D}"/>
                </a:ext>
              </a:extLst>
            </p:cNvPr>
            <p:cNvSpPr txBox="1"/>
            <p:nvPr/>
          </p:nvSpPr>
          <p:spPr>
            <a:xfrm>
              <a:off x="249702" y="4880489"/>
              <a:ext cx="2202816" cy="276999"/>
            </a:xfrm>
            <a:prstGeom prst="rect">
              <a:avLst/>
            </a:prstGeom>
            <a:noFill/>
          </p:spPr>
          <p:txBody>
            <a:bodyPr wrap="square" lIns="0" rIns="0" rtlCol="0" anchor="b">
              <a:spAutoFit/>
            </a:bodyPr>
            <a:lstStyle/>
            <a:p>
              <a:pPr algn="r"/>
              <a:r>
                <a:rPr lang="en-US" sz="1200" b="1" noProof="1">
                  <a:solidFill>
                    <a:srgbClr val="07A939"/>
                  </a:solidFill>
                </a:rPr>
                <a:t>ICT Curriculum</a:t>
              </a:r>
            </a:p>
          </p:txBody>
        </p:sp>
        <p:sp>
          <p:nvSpPr>
            <p:cNvPr id="138" name="TextBox 137">
              <a:extLst>
                <a:ext uri="{FF2B5EF4-FFF2-40B4-BE49-F238E27FC236}">
                  <a16:creationId xmlns:a16="http://schemas.microsoft.com/office/drawing/2014/main" id="{A992CAE4-9A2E-45BE-908D-0662D55163BB}"/>
                </a:ext>
              </a:extLst>
            </p:cNvPr>
            <p:cNvSpPr txBox="1"/>
            <p:nvPr/>
          </p:nvSpPr>
          <p:spPr>
            <a:xfrm>
              <a:off x="534445" y="5165665"/>
              <a:ext cx="2196970" cy="517212"/>
            </a:xfrm>
            <a:prstGeom prst="rect">
              <a:avLst/>
            </a:prstGeom>
            <a:noFill/>
          </p:spPr>
          <p:txBody>
            <a:bodyPr wrap="square" lIns="0" rIns="0" rtlCol="0" anchor="t">
              <a:spAutoFit/>
            </a:bodyPr>
            <a:lstStyle/>
            <a:p>
              <a:r>
                <a:rPr lang="en-US" sz="900" b="1" noProof="1">
                  <a:solidFill>
                    <a:srgbClr val="07A939"/>
                  </a:solidFill>
                </a:rPr>
                <a:t>Students will access appropriate online safety resources through ICT lessons in KS4 and 5. </a:t>
              </a:r>
            </a:p>
          </p:txBody>
        </p:sp>
      </p:grpSp>
      <p:grpSp>
        <p:nvGrpSpPr>
          <p:cNvPr id="139" name="Group 138">
            <a:extLst>
              <a:ext uri="{FF2B5EF4-FFF2-40B4-BE49-F238E27FC236}">
                <a16:creationId xmlns:a16="http://schemas.microsoft.com/office/drawing/2014/main" id="{F3F76BAA-3502-4FAD-8157-F25A92DA3C2B}"/>
              </a:ext>
            </a:extLst>
          </p:cNvPr>
          <p:cNvGrpSpPr/>
          <p:nvPr/>
        </p:nvGrpSpPr>
        <p:grpSpPr>
          <a:xfrm>
            <a:off x="112551" y="6116807"/>
            <a:ext cx="3179917" cy="687312"/>
            <a:chOff x="90161" y="4880060"/>
            <a:chExt cx="2202816" cy="687312"/>
          </a:xfrm>
        </p:grpSpPr>
        <p:sp>
          <p:nvSpPr>
            <p:cNvPr id="140" name="TextBox 139">
              <a:extLst>
                <a:ext uri="{FF2B5EF4-FFF2-40B4-BE49-F238E27FC236}">
                  <a16:creationId xmlns:a16="http://schemas.microsoft.com/office/drawing/2014/main" id="{B6B761AF-6AD2-4809-B8D4-632202288F4D}"/>
                </a:ext>
              </a:extLst>
            </p:cNvPr>
            <p:cNvSpPr txBox="1"/>
            <p:nvPr/>
          </p:nvSpPr>
          <p:spPr>
            <a:xfrm>
              <a:off x="90161" y="4880060"/>
              <a:ext cx="2202816" cy="276999"/>
            </a:xfrm>
            <a:prstGeom prst="rect">
              <a:avLst/>
            </a:prstGeom>
            <a:noFill/>
          </p:spPr>
          <p:txBody>
            <a:bodyPr wrap="square" lIns="0" rIns="0" rtlCol="0" anchor="b">
              <a:spAutoFit/>
            </a:bodyPr>
            <a:lstStyle/>
            <a:p>
              <a:pPr algn="ctr"/>
              <a:r>
                <a:rPr lang="en-US" sz="1200" b="1" noProof="1">
                  <a:solidFill>
                    <a:srgbClr val="07A939"/>
                  </a:solidFill>
                </a:rPr>
                <a:t>Key stage 5 options</a:t>
              </a:r>
            </a:p>
          </p:txBody>
        </p:sp>
        <p:sp>
          <p:nvSpPr>
            <p:cNvPr id="147" name="TextBox 146">
              <a:extLst>
                <a:ext uri="{FF2B5EF4-FFF2-40B4-BE49-F238E27FC236}">
                  <a16:creationId xmlns:a16="http://schemas.microsoft.com/office/drawing/2014/main" id="{A992CAE4-9A2E-45BE-908D-0662D55163BB}"/>
                </a:ext>
              </a:extLst>
            </p:cNvPr>
            <p:cNvSpPr txBox="1"/>
            <p:nvPr/>
          </p:nvSpPr>
          <p:spPr>
            <a:xfrm>
              <a:off x="93580" y="5059541"/>
              <a:ext cx="2196970" cy="507831"/>
            </a:xfrm>
            <a:prstGeom prst="rect">
              <a:avLst/>
            </a:prstGeom>
            <a:noFill/>
          </p:spPr>
          <p:txBody>
            <a:bodyPr wrap="square" lIns="0" tIns="45720" rIns="0" bIns="45720" rtlCol="0" anchor="t">
              <a:spAutoFit/>
            </a:bodyPr>
            <a:lstStyle/>
            <a:p>
              <a:r>
                <a:rPr lang="en-US" sz="900" b="1" noProof="1">
                  <a:solidFill>
                    <a:srgbClr val="07A939"/>
                  </a:solidFill>
                </a:rPr>
                <a:t>Students will be able to identify aspects of the curriculum of interest, develop skills, make choices about their own learning and experiences in school to develop skills and knowledge.</a:t>
              </a:r>
            </a:p>
          </p:txBody>
        </p:sp>
      </p:grpSp>
      <p:grpSp>
        <p:nvGrpSpPr>
          <p:cNvPr id="184" name="Group 183">
            <a:extLst>
              <a:ext uri="{FF2B5EF4-FFF2-40B4-BE49-F238E27FC236}">
                <a16:creationId xmlns:a16="http://schemas.microsoft.com/office/drawing/2014/main" id="{F3F76BAA-3502-4FAD-8157-F25A92DA3C2B}"/>
              </a:ext>
            </a:extLst>
          </p:cNvPr>
          <p:cNvGrpSpPr/>
          <p:nvPr/>
        </p:nvGrpSpPr>
        <p:grpSpPr>
          <a:xfrm>
            <a:off x="3936717" y="-16482"/>
            <a:ext cx="1811556" cy="760812"/>
            <a:chOff x="249702" y="4880489"/>
            <a:chExt cx="2202816" cy="760812"/>
          </a:xfrm>
        </p:grpSpPr>
        <p:sp>
          <p:nvSpPr>
            <p:cNvPr id="189" name="TextBox 188">
              <a:extLst>
                <a:ext uri="{FF2B5EF4-FFF2-40B4-BE49-F238E27FC236}">
                  <a16:creationId xmlns:a16="http://schemas.microsoft.com/office/drawing/2014/main" id="{B6B761AF-6AD2-4809-B8D4-632202288F4D}"/>
                </a:ext>
              </a:extLst>
            </p:cNvPr>
            <p:cNvSpPr txBox="1"/>
            <p:nvPr/>
          </p:nvSpPr>
          <p:spPr>
            <a:xfrm>
              <a:off x="249702" y="4880489"/>
              <a:ext cx="2202816" cy="276999"/>
            </a:xfrm>
            <a:prstGeom prst="rect">
              <a:avLst/>
            </a:prstGeom>
            <a:noFill/>
          </p:spPr>
          <p:txBody>
            <a:bodyPr wrap="square" lIns="0" rIns="0" rtlCol="0" anchor="b">
              <a:spAutoFit/>
            </a:bodyPr>
            <a:lstStyle/>
            <a:p>
              <a:r>
                <a:rPr lang="en-US" sz="1200" b="1" noProof="1">
                  <a:solidFill>
                    <a:srgbClr val="07A939"/>
                  </a:solidFill>
                </a:rPr>
                <a:t>Zones of Regulation</a:t>
              </a:r>
            </a:p>
          </p:txBody>
        </p:sp>
        <p:sp>
          <p:nvSpPr>
            <p:cNvPr id="190" name="TextBox 189">
              <a:extLst>
                <a:ext uri="{FF2B5EF4-FFF2-40B4-BE49-F238E27FC236}">
                  <a16:creationId xmlns:a16="http://schemas.microsoft.com/office/drawing/2014/main" id="{A992CAE4-9A2E-45BE-908D-0662D55163BB}"/>
                </a:ext>
              </a:extLst>
            </p:cNvPr>
            <p:cNvSpPr txBox="1"/>
            <p:nvPr/>
          </p:nvSpPr>
          <p:spPr>
            <a:xfrm>
              <a:off x="255548" y="5133470"/>
              <a:ext cx="2196970" cy="507831"/>
            </a:xfrm>
            <a:prstGeom prst="rect">
              <a:avLst/>
            </a:prstGeom>
            <a:noFill/>
          </p:spPr>
          <p:txBody>
            <a:bodyPr wrap="square" lIns="0" rIns="0" rtlCol="0" anchor="t">
              <a:spAutoFit/>
            </a:bodyPr>
            <a:lstStyle/>
            <a:p>
              <a:r>
                <a:rPr lang="en-US" sz="900" b="1" noProof="1">
                  <a:solidFill>
                    <a:srgbClr val="07A939"/>
                  </a:solidFill>
                </a:rPr>
                <a:t>Students will identify their emotions and build confidence and resilience to share and manage their feelings. </a:t>
              </a:r>
            </a:p>
          </p:txBody>
        </p:sp>
      </p:grpSp>
      <p:sp>
        <p:nvSpPr>
          <p:cNvPr id="194" name="TextBox 193">
            <a:extLst>
              <a:ext uri="{FF2B5EF4-FFF2-40B4-BE49-F238E27FC236}">
                <a16:creationId xmlns:a16="http://schemas.microsoft.com/office/drawing/2014/main" id="{A79BABF0-E0DC-4C49-90E6-DAAF62D5BA32}"/>
              </a:ext>
            </a:extLst>
          </p:cNvPr>
          <p:cNvSpPr txBox="1"/>
          <p:nvPr/>
        </p:nvSpPr>
        <p:spPr>
          <a:xfrm>
            <a:off x="7079139" y="3307536"/>
            <a:ext cx="2102836" cy="276999"/>
          </a:xfrm>
          <a:prstGeom prst="rect">
            <a:avLst/>
          </a:prstGeom>
          <a:noFill/>
        </p:spPr>
        <p:txBody>
          <a:bodyPr wrap="square" lIns="0" rIns="0" rtlCol="0" anchor="b">
            <a:spAutoFit/>
          </a:bodyPr>
          <a:lstStyle/>
          <a:p>
            <a:r>
              <a:rPr lang="en-US" sz="1200" b="1" noProof="1">
                <a:solidFill>
                  <a:schemeClr val="accent6">
                    <a:lumMod val="75000"/>
                  </a:schemeClr>
                </a:solidFill>
              </a:rPr>
              <a:t>Key Stage 4 Topics</a:t>
            </a:r>
          </a:p>
        </p:txBody>
      </p:sp>
      <p:sp>
        <p:nvSpPr>
          <p:cNvPr id="195" name="TextBox 194">
            <a:extLst>
              <a:ext uri="{FF2B5EF4-FFF2-40B4-BE49-F238E27FC236}">
                <a16:creationId xmlns:a16="http://schemas.microsoft.com/office/drawing/2014/main" id="{2D5DE0D9-CE5F-4552-B439-6A5FDD47AD94}"/>
              </a:ext>
            </a:extLst>
          </p:cNvPr>
          <p:cNvSpPr txBox="1"/>
          <p:nvPr/>
        </p:nvSpPr>
        <p:spPr>
          <a:xfrm>
            <a:off x="6694143" y="3503564"/>
            <a:ext cx="2423459" cy="646331"/>
          </a:xfrm>
          <a:prstGeom prst="rect">
            <a:avLst/>
          </a:prstGeom>
          <a:noFill/>
        </p:spPr>
        <p:txBody>
          <a:bodyPr wrap="square" lIns="0" rIns="0" rtlCol="0" anchor="t">
            <a:spAutoFit/>
          </a:bodyPr>
          <a:lstStyle/>
          <a:p>
            <a:r>
              <a:rPr lang="en-US" sz="900" b="1" noProof="1">
                <a:solidFill>
                  <a:schemeClr val="accent6">
                    <a:lumMod val="75000"/>
                  </a:schemeClr>
                </a:solidFill>
              </a:rPr>
              <a:t>Opportunities will be provided to develop learning in Self Awareness, Self care support and safety, managing feelings, changing and growing, Healthy Lifestyles and The world I live in. </a:t>
            </a:r>
          </a:p>
        </p:txBody>
      </p:sp>
      <p:grpSp>
        <p:nvGrpSpPr>
          <p:cNvPr id="196" name="Group 195">
            <a:extLst>
              <a:ext uri="{FF2B5EF4-FFF2-40B4-BE49-F238E27FC236}">
                <a16:creationId xmlns:a16="http://schemas.microsoft.com/office/drawing/2014/main" id="{F3F76BAA-3502-4FAD-8157-F25A92DA3C2B}"/>
              </a:ext>
            </a:extLst>
          </p:cNvPr>
          <p:cNvGrpSpPr/>
          <p:nvPr/>
        </p:nvGrpSpPr>
        <p:grpSpPr>
          <a:xfrm>
            <a:off x="951784" y="494891"/>
            <a:ext cx="1362986" cy="1011864"/>
            <a:chOff x="158949" y="4751971"/>
            <a:chExt cx="2293569" cy="1700301"/>
          </a:xfrm>
        </p:grpSpPr>
        <p:sp>
          <p:nvSpPr>
            <p:cNvPr id="197" name="TextBox 196">
              <a:extLst>
                <a:ext uri="{FF2B5EF4-FFF2-40B4-BE49-F238E27FC236}">
                  <a16:creationId xmlns:a16="http://schemas.microsoft.com/office/drawing/2014/main" id="{B6B761AF-6AD2-4809-B8D4-632202288F4D}"/>
                </a:ext>
              </a:extLst>
            </p:cNvPr>
            <p:cNvSpPr txBox="1"/>
            <p:nvPr/>
          </p:nvSpPr>
          <p:spPr>
            <a:xfrm>
              <a:off x="158949" y="4751971"/>
              <a:ext cx="2202816" cy="348160"/>
            </a:xfrm>
            <a:prstGeom prst="rect">
              <a:avLst/>
            </a:prstGeom>
            <a:noFill/>
          </p:spPr>
          <p:txBody>
            <a:bodyPr wrap="square" lIns="0" rIns="0" rtlCol="0" anchor="b">
              <a:spAutoFit/>
            </a:bodyPr>
            <a:lstStyle/>
            <a:p>
              <a:pPr algn="ctr"/>
              <a:r>
                <a:rPr lang="en-US" sz="1200" b="1" noProof="1">
                  <a:solidFill>
                    <a:schemeClr val="accent6">
                      <a:lumMod val="75000"/>
                    </a:schemeClr>
                  </a:solidFill>
                </a:rPr>
                <a:t>Consent</a:t>
              </a:r>
            </a:p>
          </p:txBody>
        </p:sp>
        <p:sp>
          <p:nvSpPr>
            <p:cNvPr id="198" name="TextBox 197">
              <a:extLst>
                <a:ext uri="{FF2B5EF4-FFF2-40B4-BE49-F238E27FC236}">
                  <a16:creationId xmlns:a16="http://schemas.microsoft.com/office/drawing/2014/main" id="{A992CAE4-9A2E-45BE-908D-0662D55163BB}"/>
                </a:ext>
              </a:extLst>
            </p:cNvPr>
            <p:cNvSpPr txBox="1"/>
            <p:nvPr/>
          </p:nvSpPr>
          <p:spPr>
            <a:xfrm>
              <a:off x="255547" y="5133471"/>
              <a:ext cx="2196971" cy="1318801"/>
            </a:xfrm>
            <a:prstGeom prst="rect">
              <a:avLst/>
            </a:prstGeom>
            <a:noFill/>
          </p:spPr>
          <p:txBody>
            <a:bodyPr wrap="square" lIns="0" rIns="0" rtlCol="0" anchor="t">
              <a:spAutoFit/>
            </a:bodyPr>
            <a:lstStyle/>
            <a:p>
              <a:r>
                <a:rPr lang="en-US" sz="900" b="1" noProof="1">
                  <a:solidFill>
                    <a:schemeClr val="accent6">
                      <a:lumMod val="75000"/>
                    </a:schemeClr>
                  </a:solidFill>
                </a:rPr>
                <a:t>Students will develop  understanding of consent through So Safe, targeted curriculum topics and identified interventions.</a:t>
              </a:r>
            </a:p>
          </p:txBody>
        </p:sp>
      </p:grpSp>
      <p:grpSp>
        <p:nvGrpSpPr>
          <p:cNvPr id="156" name="Group 155">
            <a:extLst>
              <a:ext uri="{FF2B5EF4-FFF2-40B4-BE49-F238E27FC236}">
                <a16:creationId xmlns:a16="http://schemas.microsoft.com/office/drawing/2014/main" id="{4710B8E1-181E-40BA-B20D-719ED96DA541}"/>
              </a:ext>
            </a:extLst>
          </p:cNvPr>
          <p:cNvGrpSpPr/>
          <p:nvPr/>
        </p:nvGrpSpPr>
        <p:grpSpPr>
          <a:xfrm>
            <a:off x="6781550" y="1410482"/>
            <a:ext cx="2221184" cy="932875"/>
            <a:chOff x="263050" y="4781294"/>
            <a:chExt cx="2438939" cy="932875"/>
          </a:xfrm>
        </p:grpSpPr>
        <p:sp>
          <p:nvSpPr>
            <p:cNvPr id="157" name="TextBox 156">
              <a:extLst>
                <a:ext uri="{FF2B5EF4-FFF2-40B4-BE49-F238E27FC236}">
                  <a16:creationId xmlns:a16="http://schemas.microsoft.com/office/drawing/2014/main" id="{EE650D1B-3933-4F65-8BA2-EA390F8AE2FB}"/>
                </a:ext>
              </a:extLst>
            </p:cNvPr>
            <p:cNvSpPr txBox="1"/>
            <p:nvPr/>
          </p:nvSpPr>
          <p:spPr>
            <a:xfrm>
              <a:off x="263050" y="4781294"/>
              <a:ext cx="2202816" cy="276999"/>
            </a:xfrm>
            <a:prstGeom prst="rect">
              <a:avLst/>
            </a:prstGeom>
            <a:noFill/>
          </p:spPr>
          <p:txBody>
            <a:bodyPr wrap="square" lIns="0" tIns="45720" rIns="0" bIns="45720" rtlCol="0" anchor="b">
              <a:spAutoFit/>
            </a:bodyPr>
            <a:lstStyle/>
            <a:p>
              <a:r>
                <a:rPr lang="en-US" sz="1200" b="1" noProof="1">
                  <a:solidFill>
                    <a:schemeClr val="accent6">
                      <a:lumMod val="75000"/>
                    </a:schemeClr>
                  </a:solidFill>
                </a:rPr>
                <a:t>Reflection</a:t>
              </a:r>
              <a:endParaRPr lang="en-US">
                <a:solidFill>
                  <a:schemeClr val="accent6">
                    <a:lumMod val="75000"/>
                  </a:schemeClr>
                </a:solidFill>
                <a:ea typeface="Calibri" panose="020F0502020204030204"/>
                <a:cs typeface="Calibri" panose="020F0502020204030204"/>
              </a:endParaRPr>
            </a:p>
          </p:txBody>
        </p:sp>
        <p:sp>
          <p:nvSpPr>
            <p:cNvPr id="158" name="TextBox 157">
              <a:extLst>
                <a:ext uri="{FF2B5EF4-FFF2-40B4-BE49-F238E27FC236}">
                  <a16:creationId xmlns:a16="http://schemas.microsoft.com/office/drawing/2014/main" id="{1E9ECF5B-9F31-4C3C-BDE1-B93EFF806761}"/>
                </a:ext>
              </a:extLst>
            </p:cNvPr>
            <p:cNvSpPr txBox="1"/>
            <p:nvPr/>
          </p:nvSpPr>
          <p:spPr>
            <a:xfrm>
              <a:off x="556375" y="4929339"/>
              <a:ext cx="2145614" cy="784830"/>
            </a:xfrm>
            <a:prstGeom prst="rect">
              <a:avLst/>
            </a:prstGeom>
            <a:noFill/>
          </p:spPr>
          <p:txBody>
            <a:bodyPr wrap="square" lIns="0" tIns="45720" rIns="0" bIns="45720" rtlCol="0" anchor="t">
              <a:spAutoFit/>
            </a:bodyPr>
            <a:lstStyle/>
            <a:p>
              <a:r>
                <a:rPr lang="en-US" sz="900" b="1" noProof="1">
                  <a:solidFill>
                    <a:schemeClr val="accent6">
                      <a:lumMod val="75000"/>
                    </a:schemeClr>
                  </a:solidFill>
                </a:rPr>
                <a:t>Students learn  to explore and appreciate a variety of beliefs and cultures beyond their own experiences as well as the chance to reflect on their own lives. . </a:t>
              </a:r>
            </a:p>
          </p:txBody>
        </p:sp>
      </p:grpSp>
      <p:sp>
        <p:nvSpPr>
          <p:cNvPr id="6" name="TextBox 165">
            <a:extLst>
              <a:ext uri="{FF2B5EF4-FFF2-40B4-BE49-F238E27FC236}">
                <a16:creationId xmlns:a16="http://schemas.microsoft.com/office/drawing/2014/main" id="{A992CAE4-9A2E-45BE-908D-0662D55163BB}"/>
              </a:ext>
            </a:extLst>
          </p:cNvPr>
          <p:cNvSpPr txBox="1"/>
          <p:nvPr/>
        </p:nvSpPr>
        <p:spPr>
          <a:xfrm>
            <a:off x="3515784" y="6125090"/>
            <a:ext cx="2918922" cy="646331"/>
          </a:xfrm>
          <a:prstGeom prst="rect">
            <a:avLst/>
          </a:prstGeom>
          <a:noFill/>
        </p:spPr>
        <p:txBody>
          <a:bodyPr wrap="square" lIns="0" tIns="45720" rIns="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noProof="1">
                <a:solidFill>
                  <a:srgbClr val="07A939"/>
                </a:solidFill>
              </a:rPr>
              <a:t>EHCP Outcomes and meetings, Ed Psych input, SALT team, Antibullying Ambassadors and programme, Physiotherapy, Occupational Therapy, School Nursing team, Safeguarding curriculum.</a:t>
            </a:r>
          </a:p>
        </p:txBody>
      </p:sp>
    </p:spTree>
    <p:extLst>
      <p:ext uri="{BB962C8B-B14F-4D97-AF65-F5344CB8AC3E}">
        <p14:creationId xmlns:p14="http://schemas.microsoft.com/office/powerpoint/2010/main" val="217122374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75DB190D2CA7B4E94A38DD18040FDBD" ma:contentTypeVersion="13" ma:contentTypeDescription="Create a new document." ma:contentTypeScope="" ma:versionID="5821d4963d68bbaf77850bc568e5dcd7">
  <xsd:schema xmlns:xsd="http://www.w3.org/2001/XMLSchema" xmlns:xs="http://www.w3.org/2001/XMLSchema" xmlns:p="http://schemas.microsoft.com/office/2006/metadata/properties" xmlns:ns2="a540dbd6-63c1-405e-b21f-3d4038146b2f" xmlns:ns3="dcf4fd31-2f9b-438a-bfd7-3e053feb8594" targetNamespace="http://schemas.microsoft.com/office/2006/metadata/properties" ma:root="true" ma:fieldsID="8c77323771a5c370c1e7fea082e38151" ns2:_="" ns3:_="">
    <xsd:import namespace="a540dbd6-63c1-405e-b21f-3d4038146b2f"/>
    <xsd:import namespace="dcf4fd31-2f9b-438a-bfd7-3e053feb859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BillingMetadata" minOccurs="0"/>
                <xsd:element ref="ns3:MediaServiceDateTaken" minOccurs="0"/>
                <xsd:element ref="ns3:MediaServiceGenerationTime" minOccurs="0"/>
                <xsd:element ref="ns3:MediaServiceEventHashCode" minOccurs="0"/>
                <xsd:element ref="ns3:MediaLengthInSeconds" minOccurs="0"/>
                <xsd:element ref="ns3:MediaServiceLocatio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40dbd6-63c1-405e-b21f-3d4038146b2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2" nillable="true" ma:displayName="Taxonomy Catch All Column" ma:hidden="true" ma:list="{f9375f1a-2a63-4e2e-8734-0da42db7ee7c}" ma:internalName="TaxCatchAll" ma:showField="CatchAllData" ma:web="a540dbd6-63c1-405e-b21f-3d4038146b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cf4fd31-2f9b-438a-bfd7-3e053feb859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a21da63-2948-41e7-953c-fedceede9a7c"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540dbd6-63c1-405e-b21f-3d4038146b2f" xsi:nil="true"/>
    <lcf76f155ced4ddcb4097134ff3c332f xmlns="dcf4fd31-2f9b-438a-bfd7-3e053feb8594">
      <Terms xmlns="http://schemas.microsoft.com/office/infopath/2007/PartnerControls"/>
    </lcf76f155ced4ddcb4097134ff3c332f>
    <_dlc_DocId xmlns="a540dbd6-63c1-405e-b21f-3d4038146b2f">UK7XRFSVNHM5-2120011387-157100</_dlc_DocId>
    <_dlc_DocIdUrl xmlns="a540dbd6-63c1-405e-b21f-3d4038146b2f">
      <Url>https://stgeorgesiow.sharepoint.com/sites/AdminSharedDocuments/_layouts/15/DocIdRedir.aspx?ID=UK7XRFSVNHM5-2120011387-157100</Url>
      <Description>UK7XRFSVNHM5-2120011387-157100</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83129C6-613C-4A3F-ADEB-3B9C1961E575}">
  <ds:schemaRefs>
    <ds:schemaRef ds:uri="http://schemas.microsoft.com/sharepoint/v3/contenttype/forms"/>
  </ds:schemaRefs>
</ds:datastoreItem>
</file>

<file path=customXml/itemProps2.xml><?xml version="1.0" encoding="utf-8"?>
<ds:datastoreItem xmlns:ds="http://schemas.openxmlformats.org/officeDocument/2006/customXml" ds:itemID="{9E6AA883-5365-4CAC-BEB4-352A4BBF65AD}"/>
</file>

<file path=customXml/itemProps3.xml><?xml version="1.0" encoding="utf-8"?>
<ds:datastoreItem xmlns:ds="http://schemas.openxmlformats.org/officeDocument/2006/customXml" ds:itemID="{B47F78F2-3AC6-4FB2-A08B-CFEB8A4C1ACE}">
  <ds:schemaRefs>
    <ds:schemaRef ds:uri="267e4f37-ebda-42d0-9948-85a7633fb541"/>
    <ds:schemaRef ds:uri="3013d318-8fea-40f7-ab73-1a36134ecec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BB84A2E1-BFD0-4D77-8DFE-7C81A5B108C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TEMPLATE-PGO(16_9)</Template>
  <Application>Microsoft Office PowerPoint</Application>
  <PresentationFormat>On-screen Show (4:3)</PresentationFormat>
  <Slides>1</Slides>
  <Notes>1</Notes>
  <HiddenSlides>0</HiddenSlides>
  <ScaleCrop>false</ScaleCrop>
  <HeadingPairs>
    <vt:vector size="4" baseType="variant">
      <vt:variant>
        <vt:lpstr>Theme</vt:lpstr>
      </vt:variant>
      <vt:variant>
        <vt:i4>3</vt:i4>
      </vt:variant>
      <vt:variant>
        <vt:lpstr>Slide Titles</vt:lpstr>
      </vt:variant>
      <vt:variant>
        <vt:i4>1</vt:i4>
      </vt:variant>
    </vt:vector>
  </HeadingPairs>
  <TitlesOfParts>
    <vt:vector size="4" baseType="lpstr">
      <vt:lpstr>Template PresentationGo</vt:lpstr>
      <vt:lpstr>Template PresentationGo Dark</vt:lpstr>
      <vt:lpstr>Custom Design</vt:lpstr>
      <vt:lpstr>     RSHE at St Georges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Map Timeline</dc:title>
  <dc:creator>PresentationGO.com</dc:creator>
  <dc:description>© Copyright PresentationGO.com</dc:description>
  <cp:revision>28</cp:revision>
  <cp:lastPrinted>2022-09-20T15:37:28Z</cp:lastPrinted>
  <dcterms:created xsi:type="dcterms:W3CDTF">2014-11-26T05:14:11Z</dcterms:created>
  <dcterms:modified xsi:type="dcterms:W3CDTF">2026-05-19T12:38:07Z</dcterms:modified>
  <cp:category>Charts &amp; Diagrams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0x010100975DB190D2CA7B4E94A38DD18040FDBD</vt:lpwstr>
  </property>
  <property fmtid="{D5CDD505-2E9C-101B-9397-08002B2CF9AE}" pid="3" name="_dlc_DocIdItemGuid">
    <vt:lpwstr>17c9c390-a1c8-49e5-bc1d-eb880154548d</vt:lpwstr>
  </property>
  <property fmtid="{D5CDD505-2E9C-101B-9397-08002B2CF9AE}" pid="4" name="MediaServiceImageTags">
    <vt:lpwstr/>
  </property>
</Properties>
</file>