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5"/>
  </p:sldMasterIdLst>
  <p:sldIdLst>
    <p:sldId id="256" r:id="rId6"/>
  </p:sldIdLst>
  <p:sldSz cx="10693400" cy="7556500"/>
  <p:notesSz cx="6858000" cy="9144000"/>
  <p:embeddedFontLst>
    <p:embeddedFont>
      <p:font typeface="Canva Sans" panose="020B0604020202020204" charset="0"/>
      <p:regular r:id="rId7"/>
    </p:embeddedFont>
    <p:embeddedFont>
      <p:font typeface="Canva Sans Bold" panose="020B0604020202020204" charset="0"/>
      <p:regular r:id="rId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1" d="100"/>
          <a:sy n="71" d="100"/>
        </p:scale>
        <p:origin x="1440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3" Type="http://schemas.openxmlformats.org/officeDocument/2006/relationships/customXml" Target="../customXml/item3.xml"/><Relationship Id="rId7" Type="http://schemas.openxmlformats.org/officeDocument/2006/relationships/font" Target="fonts/font1.fntdata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heme" Target="theme/theme1.xml"/><Relationship Id="rId5" Type="http://schemas.openxmlformats.org/officeDocument/2006/relationships/slideMaster" Target="slideMasters/slideMaster1.xml"/><Relationship Id="rId10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20672" y="732693"/>
            <a:ext cx="9129057" cy="6048000"/>
          </a:xfrm>
          <a:custGeom>
            <a:avLst/>
            <a:gdLst/>
            <a:ahLst/>
            <a:cxnLst/>
            <a:rect l="l" t="t" r="r" b="b"/>
            <a:pathLst>
              <a:path w="9129057" h="6048000">
                <a:moveTo>
                  <a:pt x="0" y="0"/>
                </a:moveTo>
                <a:lnTo>
                  <a:pt x="9129056" y="0"/>
                </a:lnTo>
                <a:lnTo>
                  <a:pt x="9129056" y="6048000"/>
                </a:lnTo>
                <a:lnTo>
                  <a:pt x="0" y="6048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>
            <a:off x="3722816" y="2532314"/>
            <a:ext cx="3141581" cy="3152506"/>
          </a:xfrm>
          <a:custGeom>
            <a:avLst/>
            <a:gdLst/>
            <a:ahLst/>
            <a:cxnLst/>
            <a:rect l="l" t="t" r="r" b="b"/>
            <a:pathLst>
              <a:path w="3141581" h="3152506">
                <a:moveTo>
                  <a:pt x="0" y="0"/>
                </a:moveTo>
                <a:lnTo>
                  <a:pt x="3141581" y="0"/>
                </a:lnTo>
                <a:lnTo>
                  <a:pt x="3141581" y="3152506"/>
                </a:lnTo>
                <a:lnTo>
                  <a:pt x="0" y="315250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73" r="-173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/>
          <p:cNvSpPr/>
          <p:nvPr/>
        </p:nvSpPr>
        <p:spPr>
          <a:xfrm>
            <a:off x="4669018" y="3296882"/>
            <a:ext cx="1249176" cy="1714812"/>
          </a:xfrm>
          <a:custGeom>
            <a:avLst/>
            <a:gdLst/>
            <a:ahLst/>
            <a:cxnLst/>
            <a:rect l="l" t="t" r="r" b="b"/>
            <a:pathLst>
              <a:path w="1249176" h="1714812">
                <a:moveTo>
                  <a:pt x="0" y="0"/>
                </a:moveTo>
                <a:lnTo>
                  <a:pt x="1249176" y="0"/>
                </a:lnTo>
                <a:lnTo>
                  <a:pt x="1249176" y="1714812"/>
                </a:lnTo>
                <a:lnTo>
                  <a:pt x="0" y="171481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5"/>
          <p:cNvSpPr/>
          <p:nvPr/>
        </p:nvSpPr>
        <p:spPr>
          <a:xfrm>
            <a:off x="5101803" y="1024365"/>
            <a:ext cx="383606" cy="291061"/>
          </a:xfrm>
          <a:custGeom>
            <a:avLst/>
            <a:gdLst/>
            <a:ahLst/>
            <a:cxnLst/>
            <a:rect l="l" t="t" r="r" b="b"/>
            <a:pathLst>
              <a:path w="383606" h="291061">
                <a:moveTo>
                  <a:pt x="0" y="0"/>
                </a:moveTo>
                <a:lnTo>
                  <a:pt x="383606" y="0"/>
                </a:lnTo>
                <a:lnTo>
                  <a:pt x="383606" y="291061"/>
                </a:lnTo>
                <a:lnTo>
                  <a:pt x="0" y="29106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TextBox 6"/>
          <p:cNvSpPr txBox="1"/>
          <p:nvPr/>
        </p:nvSpPr>
        <p:spPr>
          <a:xfrm rot="-67288">
            <a:off x="4405934" y="6277731"/>
            <a:ext cx="690647" cy="5467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40"/>
              </a:lnSpc>
            </a:pPr>
            <a:r>
              <a:rPr lang="en-US" sz="1600" b="1" dirty="0">
                <a:solidFill>
                  <a:srgbClr val="000000"/>
                </a:solidFill>
                <a:highlight>
                  <a:srgbClr val="FF0000"/>
                </a:highlight>
                <a:latin typeface="Canva Sans Bold"/>
                <a:ea typeface="Canva Sans Bold"/>
                <a:cs typeface="Canva Sans Bold"/>
                <a:sym typeface="Canva Sans Bold"/>
              </a:rPr>
              <a:t>Year D</a:t>
            </a:r>
          </a:p>
          <a:p>
            <a:pPr algn="ctr">
              <a:lnSpc>
                <a:spcPts val="2240"/>
              </a:lnSpc>
              <a:spcBef>
                <a:spcPct val="0"/>
              </a:spcBef>
            </a:pPr>
            <a:endParaRPr lang="en-US" sz="1600" b="1" dirty="0">
              <a:solidFill>
                <a:srgbClr val="000000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7379322" y="5102386"/>
            <a:ext cx="4008425" cy="12388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60"/>
              </a:lnSpc>
            </a:pPr>
            <a:endParaRPr dirty="0"/>
          </a:p>
          <a:p>
            <a:pPr algn="l">
              <a:lnSpc>
                <a:spcPts val="1680"/>
              </a:lnSpc>
            </a:pPr>
            <a:r>
              <a:rPr lang="en-US" sz="1200" dirty="0">
                <a:solidFill>
                  <a:srgbClr val="000000"/>
                </a:solidFill>
                <a:highlight>
                  <a:srgbClr val="0000FF"/>
                </a:highlight>
                <a:latin typeface="Canva Sans"/>
                <a:ea typeface="Canva Sans"/>
                <a:cs typeface="Canva Sans"/>
                <a:sym typeface="Canva Sans"/>
              </a:rPr>
              <a:t>Spring Term: Communities and Cultures</a:t>
            </a:r>
          </a:p>
          <a:p>
            <a:pPr algn="l">
              <a:lnSpc>
                <a:spcPts val="1960"/>
              </a:lnSpc>
            </a:pPr>
            <a:endParaRPr lang="en-US" sz="1200" dirty="0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  <a:p>
            <a:pPr algn="l">
              <a:lnSpc>
                <a:spcPts val="1960"/>
              </a:lnSpc>
            </a:pPr>
            <a:endParaRPr lang="en-US" sz="1200" dirty="0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  <a:p>
            <a:pPr algn="ctr">
              <a:lnSpc>
                <a:spcPts val="2239"/>
              </a:lnSpc>
              <a:spcBef>
                <a:spcPct val="0"/>
              </a:spcBef>
            </a:pPr>
            <a:endParaRPr lang="en-US" sz="1200" dirty="0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7067612" y="6157722"/>
            <a:ext cx="4008425" cy="4212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79"/>
              </a:lnSpc>
            </a:pPr>
            <a:r>
              <a:rPr lang="en-US" sz="1200" dirty="0">
                <a:solidFill>
                  <a:srgbClr val="000000"/>
                </a:solidFill>
                <a:highlight>
                  <a:srgbClr val="0000FF"/>
                </a:highlight>
                <a:latin typeface="Canva Sans"/>
                <a:ea typeface="Canva Sans"/>
                <a:cs typeface="Canva Sans"/>
                <a:sym typeface="Canva Sans"/>
              </a:rPr>
              <a:t>Summer: Term On the Move</a:t>
            </a:r>
          </a:p>
          <a:p>
            <a:pPr algn="ctr">
              <a:lnSpc>
                <a:spcPts val="1679"/>
              </a:lnSpc>
              <a:spcBef>
                <a:spcPct val="0"/>
              </a:spcBef>
            </a:pPr>
            <a:endParaRPr lang="en-US" sz="1200" dirty="0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</p:txBody>
      </p:sp>
      <p:sp>
        <p:nvSpPr>
          <p:cNvPr id="9" name="TextBox 9"/>
          <p:cNvSpPr txBox="1"/>
          <p:nvPr/>
        </p:nvSpPr>
        <p:spPr>
          <a:xfrm rot="-67288">
            <a:off x="1965158" y="6055275"/>
            <a:ext cx="2124604" cy="7802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79"/>
              </a:lnSpc>
            </a:pPr>
            <a:endParaRPr dirty="0">
              <a:highlight>
                <a:srgbClr val="FF0000"/>
              </a:highlight>
            </a:endParaRPr>
          </a:p>
          <a:p>
            <a:pPr algn="l">
              <a:lnSpc>
                <a:spcPts val="1679"/>
              </a:lnSpc>
            </a:pPr>
            <a:r>
              <a:rPr lang="en-US" sz="1199" dirty="0">
                <a:solidFill>
                  <a:srgbClr val="000000"/>
                </a:solidFill>
                <a:highlight>
                  <a:srgbClr val="FF0000"/>
                </a:highlight>
                <a:latin typeface="Canva Sans"/>
                <a:ea typeface="Canva Sans"/>
                <a:cs typeface="Canva Sans"/>
                <a:sym typeface="Canva Sans"/>
              </a:rPr>
              <a:t>Autumn Term: Journeys</a:t>
            </a:r>
          </a:p>
          <a:p>
            <a:pPr algn="l">
              <a:lnSpc>
                <a:spcPts val="1679"/>
              </a:lnSpc>
            </a:pPr>
            <a:endParaRPr lang="en-US" sz="1199" dirty="0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  <a:p>
            <a:pPr algn="ctr">
              <a:lnSpc>
                <a:spcPts val="883"/>
              </a:lnSpc>
              <a:spcBef>
                <a:spcPct val="0"/>
              </a:spcBef>
            </a:pPr>
            <a:endParaRPr lang="en-US" sz="1199" dirty="0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870252" y="3278737"/>
            <a:ext cx="840480" cy="5466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39"/>
              </a:lnSpc>
            </a:pPr>
            <a:r>
              <a:rPr lang="en-US" sz="1599" b="1" dirty="0">
                <a:solidFill>
                  <a:srgbClr val="000000"/>
                </a:solidFill>
                <a:highlight>
                  <a:srgbClr val="FFFF00"/>
                </a:highlight>
                <a:latin typeface="Canva Sans Bold"/>
                <a:ea typeface="Canva Sans Bold"/>
                <a:cs typeface="Canva Sans Bold"/>
                <a:sym typeface="Canva Sans Bold"/>
              </a:rPr>
              <a:t>Year A</a:t>
            </a:r>
          </a:p>
          <a:p>
            <a:pPr algn="ctr">
              <a:lnSpc>
                <a:spcPts val="2239"/>
              </a:lnSpc>
              <a:spcBef>
                <a:spcPct val="0"/>
              </a:spcBef>
            </a:pPr>
            <a:endParaRPr lang="en-US" sz="1599" b="1" dirty="0">
              <a:solidFill>
                <a:srgbClr val="000000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</p:txBody>
      </p:sp>
      <p:sp>
        <p:nvSpPr>
          <p:cNvPr id="11" name="Freeform 11"/>
          <p:cNvSpPr/>
          <p:nvPr/>
        </p:nvSpPr>
        <p:spPr>
          <a:xfrm rot="-5400000">
            <a:off x="1078172" y="4228692"/>
            <a:ext cx="383606" cy="291061"/>
          </a:xfrm>
          <a:custGeom>
            <a:avLst/>
            <a:gdLst/>
            <a:ahLst/>
            <a:cxnLst/>
            <a:rect l="l" t="t" r="r" b="b"/>
            <a:pathLst>
              <a:path w="383606" h="291061">
                <a:moveTo>
                  <a:pt x="0" y="0"/>
                </a:moveTo>
                <a:lnTo>
                  <a:pt x="383605" y="0"/>
                </a:lnTo>
                <a:lnTo>
                  <a:pt x="383605" y="291061"/>
                </a:lnTo>
                <a:lnTo>
                  <a:pt x="0" y="29106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2" name="Freeform 12"/>
          <p:cNvSpPr/>
          <p:nvPr/>
        </p:nvSpPr>
        <p:spPr>
          <a:xfrm rot="10720331">
            <a:off x="5276053" y="6269850"/>
            <a:ext cx="383606" cy="291061"/>
          </a:xfrm>
          <a:custGeom>
            <a:avLst/>
            <a:gdLst/>
            <a:ahLst/>
            <a:cxnLst/>
            <a:rect l="l" t="t" r="r" b="b"/>
            <a:pathLst>
              <a:path w="383606" h="291061">
                <a:moveTo>
                  <a:pt x="0" y="0"/>
                </a:moveTo>
                <a:lnTo>
                  <a:pt x="383606" y="0"/>
                </a:lnTo>
                <a:lnTo>
                  <a:pt x="383606" y="291060"/>
                </a:lnTo>
                <a:lnTo>
                  <a:pt x="0" y="29106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3" name="Freeform 13"/>
          <p:cNvSpPr/>
          <p:nvPr/>
        </p:nvSpPr>
        <p:spPr>
          <a:xfrm rot="5400000">
            <a:off x="9258552" y="2959549"/>
            <a:ext cx="383606" cy="291061"/>
          </a:xfrm>
          <a:custGeom>
            <a:avLst/>
            <a:gdLst/>
            <a:ahLst/>
            <a:cxnLst/>
            <a:rect l="l" t="t" r="r" b="b"/>
            <a:pathLst>
              <a:path w="383606" h="291061">
                <a:moveTo>
                  <a:pt x="0" y="0"/>
                </a:moveTo>
                <a:lnTo>
                  <a:pt x="383605" y="0"/>
                </a:lnTo>
                <a:lnTo>
                  <a:pt x="383605" y="291061"/>
                </a:lnTo>
                <a:lnTo>
                  <a:pt x="0" y="29106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4" name="TextBox 14"/>
          <p:cNvSpPr txBox="1"/>
          <p:nvPr/>
        </p:nvSpPr>
        <p:spPr>
          <a:xfrm>
            <a:off x="5662980" y="1030946"/>
            <a:ext cx="3957863" cy="5466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39"/>
              </a:lnSpc>
            </a:pPr>
            <a:r>
              <a:rPr lang="en-US" sz="1599" b="1" dirty="0">
                <a:solidFill>
                  <a:srgbClr val="000000"/>
                </a:solidFill>
                <a:highlight>
                  <a:srgbClr val="00FFFF"/>
                </a:highlight>
                <a:latin typeface="Canva Sans Bold"/>
                <a:ea typeface="Canva Sans Bold"/>
                <a:cs typeface="Canva Sans Bold"/>
                <a:sym typeface="Canva Sans Bold"/>
              </a:rPr>
              <a:t>Year B</a:t>
            </a:r>
          </a:p>
          <a:p>
            <a:pPr algn="ctr">
              <a:lnSpc>
                <a:spcPts val="2239"/>
              </a:lnSpc>
              <a:spcBef>
                <a:spcPct val="0"/>
              </a:spcBef>
            </a:pPr>
            <a:endParaRPr lang="en-US" sz="1599" b="1" dirty="0">
              <a:solidFill>
                <a:srgbClr val="000000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1269975" y="732693"/>
            <a:ext cx="3661224" cy="6585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"/>
              </a:lnSpc>
            </a:pPr>
            <a:endParaRPr dirty="0"/>
          </a:p>
          <a:p>
            <a:pPr algn="l">
              <a:lnSpc>
                <a:spcPts val="1680"/>
              </a:lnSpc>
            </a:pPr>
            <a:r>
              <a:rPr lang="en-US" sz="1200" dirty="0">
                <a:solidFill>
                  <a:srgbClr val="000000"/>
                </a:solidFill>
                <a:highlight>
                  <a:srgbClr val="FFFF00"/>
                </a:highlight>
                <a:latin typeface="Canva Sans"/>
                <a:ea typeface="Canva Sans"/>
                <a:cs typeface="Canva Sans"/>
                <a:sym typeface="Canva Sans"/>
              </a:rPr>
              <a:t>Summer Term: Weather and Seasons</a:t>
            </a:r>
          </a:p>
          <a:p>
            <a:pPr algn="ctr">
              <a:lnSpc>
                <a:spcPts val="1863"/>
              </a:lnSpc>
              <a:spcBef>
                <a:spcPct val="0"/>
              </a:spcBef>
            </a:pPr>
            <a:endParaRPr lang="en-US" sz="1200" dirty="0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9198349" y="3642221"/>
            <a:ext cx="4008425" cy="8031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39"/>
              </a:lnSpc>
            </a:pPr>
            <a:r>
              <a:rPr lang="en-US" sz="1599" b="1" dirty="0">
                <a:solidFill>
                  <a:srgbClr val="000000"/>
                </a:solidFill>
                <a:highlight>
                  <a:srgbClr val="0000FF"/>
                </a:highlight>
                <a:latin typeface="Canva Sans Bold"/>
                <a:ea typeface="Canva Sans Bold"/>
                <a:cs typeface="Canva Sans Bold"/>
                <a:sym typeface="Canva Sans Bold"/>
              </a:rPr>
              <a:t>Year C</a:t>
            </a:r>
          </a:p>
          <a:p>
            <a:pPr algn="l">
              <a:lnSpc>
                <a:spcPts val="1960"/>
              </a:lnSpc>
            </a:pPr>
            <a:endParaRPr lang="en-US" sz="1599" b="1" dirty="0">
              <a:solidFill>
                <a:srgbClr val="000000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  <a:p>
            <a:pPr algn="ctr">
              <a:lnSpc>
                <a:spcPts val="2239"/>
              </a:lnSpc>
              <a:spcBef>
                <a:spcPct val="0"/>
              </a:spcBef>
            </a:pPr>
            <a:endParaRPr lang="en-US" sz="1599" b="1" dirty="0">
              <a:solidFill>
                <a:srgbClr val="000000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2915704" y="1785554"/>
            <a:ext cx="2623761" cy="860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400"/>
              </a:lnSpc>
            </a:pPr>
            <a:r>
              <a:rPr lang="en-US" sz="1000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Our curriculum is designed to</a:t>
            </a:r>
          </a:p>
          <a:p>
            <a:pPr algn="l">
              <a:lnSpc>
                <a:spcPts val="1400"/>
              </a:lnSpc>
            </a:pPr>
            <a:r>
              <a:rPr lang="en-US" sz="1000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provide meaningful, sensory-rich</a:t>
            </a:r>
          </a:p>
          <a:p>
            <a:pPr algn="l">
              <a:lnSpc>
                <a:spcPts val="1400"/>
              </a:lnSpc>
            </a:pPr>
            <a:r>
              <a:rPr lang="en-US" sz="1000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learning experiences for learners</a:t>
            </a:r>
          </a:p>
          <a:p>
            <a:pPr algn="l">
              <a:lnSpc>
                <a:spcPts val="1400"/>
              </a:lnSpc>
            </a:pPr>
            <a:r>
              <a:rPr lang="en-US" sz="1000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within the Sunflower Department</a:t>
            </a:r>
          </a:p>
          <a:p>
            <a:pPr algn="l">
              <a:lnSpc>
                <a:spcPts val="1400"/>
              </a:lnSpc>
              <a:spcBef>
                <a:spcPct val="0"/>
              </a:spcBef>
            </a:pPr>
            <a:endParaRPr lang="en-US" sz="1000" b="1">
              <a:solidFill>
                <a:srgbClr val="000000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8230952" y="4411529"/>
            <a:ext cx="2779781" cy="12003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"/>
              </a:lnSpc>
            </a:pPr>
            <a:endParaRPr dirty="0">
              <a:highlight>
                <a:srgbClr val="0000FF"/>
              </a:highlight>
            </a:endParaRPr>
          </a:p>
          <a:p>
            <a:pPr algn="l">
              <a:lnSpc>
                <a:spcPts val="1680"/>
              </a:lnSpc>
            </a:pPr>
            <a:r>
              <a:rPr lang="en-US" sz="1200" dirty="0">
                <a:solidFill>
                  <a:srgbClr val="000000"/>
                </a:solidFill>
                <a:highlight>
                  <a:srgbClr val="0000FF"/>
                </a:highlight>
                <a:latin typeface="Canva Sans"/>
                <a:ea typeface="Canva Sans"/>
                <a:cs typeface="Canva Sans"/>
                <a:sym typeface="Canva Sans"/>
              </a:rPr>
              <a:t>Autumn Term: </a:t>
            </a:r>
            <a:r>
              <a:rPr lang="en-US" sz="1200" dirty="0" err="1">
                <a:solidFill>
                  <a:srgbClr val="000000"/>
                </a:solidFill>
                <a:highlight>
                  <a:srgbClr val="0000FF"/>
                </a:highlight>
                <a:latin typeface="Canva Sans"/>
                <a:ea typeface="Canva Sans"/>
                <a:cs typeface="Canva Sans"/>
                <a:sym typeface="Canva Sans"/>
              </a:rPr>
              <a:t>Colour</a:t>
            </a:r>
            <a:r>
              <a:rPr lang="en-US" sz="1200" dirty="0">
                <a:solidFill>
                  <a:srgbClr val="000000"/>
                </a:solidFill>
                <a:highlight>
                  <a:srgbClr val="0000FF"/>
                </a:highlight>
                <a:latin typeface="Canva Sans"/>
                <a:ea typeface="Canva Sans"/>
                <a:cs typeface="Canva Sans"/>
                <a:sym typeface="Canva Sans"/>
              </a:rPr>
              <a:t> and Light</a:t>
            </a:r>
          </a:p>
          <a:p>
            <a:pPr algn="l">
              <a:lnSpc>
                <a:spcPts val="1960"/>
              </a:lnSpc>
            </a:pPr>
            <a:endParaRPr lang="en-US" sz="1200" dirty="0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  <a:p>
            <a:pPr algn="l">
              <a:lnSpc>
                <a:spcPts val="1960"/>
              </a:lnSpc>
            </a:pPr>
            <a:endParaRPr lang="en-US" sz="1200" dirty="0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  <a:p>
            <a:pPr algn="ctr">
              <a:lnSpc>
                <a:spcPts val="2239"/>
              </a:lnSpc>
              <a:spcBef>
                <a:spcPct val="0"/>
              </a:spcBef>
            </a:pPr>
            <a:endParaRPr lang="en-US" sz="1200" dirty="0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7067612" y="744440"/>
            <a:ext cx="1518980" cy="9053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"/>
              </a:lnSpc>
            </a:pPr>
            <a:endParaRPr dirty="0"/>
          </a:p>
          <a:p>
            <a:pPr algn="l">
              <a:lnSpc>
                <a:spcPts val="1680"/>
              </a:lnSpc>
            </a:pPr>
            <a:r>
              <a:rPr lang="en-US" sz="1200" dirty="0">
                <a:solidFill>
                  <a:srgbClr val="000000"/>
                </a:solidFill>
                <a:highlight>
                  <a:srgbClr val="00FFFF"/>
                </a:highlight>
                <a:latin typeface="Canva Sans"/>
                <a:ea typeface="Canva Sans"/>
                <a:cs typeface="Canva Sans"/>
                <a:sym typeface="Canva Sans"/>
              </a:rPr>
              <a:t>Autumn Term: Toys</a:t>
            </a:r>
          </a:p>
          <a:p>
            <a:pPr algn="l">
              <a:lnSpc>
                <a:spcPts val="1680"/>
              </a:lnSpc>
            </a:pPr>
            <a:endParaRPr lang="en-US" sz="1200" dirty="0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  <a:p>
            <a:pPr algn="ctr">
              <a:lnSpc>
                <a:spcPts val="2239"/>
              </a:lnSpc>
              <a:spcBef>
                <a:spcPct val="0"/>
              </a:spcBef>
            </a:pPr>
            <a:endParaRPr lang="en-US" sz="1200" dirty="0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7446142" y="1545708"/>
            <a:ext cx="4098025" cy="6873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"/>
              </a:lnSpc>
            </a:pPr>
            <a:endParaRPr dirty="0"/>
          </a:p>
          <a:p>
            <a:pPr algn="l">
              <a:lnSpc>
                <a:spcPts val="1680"/>
              </a:lnSpc>
            </a:pPr>
            <a:r>
              <a:rPr lang="en-US" sz="1200" dirty="0">
                <a:solidFill>
                  <a:srgbClr val="000000"/>
                </a:solidFill>
                <a:highlight>
                  <a:srgbClr val="00FFFF"/>
                </a:highlight>
                <a:latin typeface="Canva Sans"/>
                <a:ea typeface="Canva Sans"/>
                <a:cs typeface="Canva Sans"/>
                <a:sym typeface="Canva Sans"/>
              </a:rPr>
              <a:t>Spring Term: Spring and Growth</a:t>
            </a:r>
          </a:p>
          <a:p>
            <a:pPr algn="ctr">
              <a:lnSpc>
                <a:spcPts val="2239"/>
              </a:lnSpc>
              <a:spcBef>
                <a:spcPct val="0"/>
              </a:spcBef>
            </a:pPr>
            <a:endParaRPr lang="en-US" sz="1200" dirty="0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7309365" y="2513233"/>
            <a:ext cx="3135034" cy="4692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"/>
              </a:lnSpc>
            </a:pPr>
            <a:r>
              <a:rPr lang="en-US" sz="1200" dirty="0">
                <a:solidFill>
                  <a:srgbClr val="000000"/>
                </a:solidFill>
                <a:highlight>
                  <a:srgbClr val="00FFFF"/>
                </a:highlight>
                <a:latin typeface="Canva Sans"/>
                <a:ea typeface="Canva Sans"/>
                <a:cs typeface="Canva Sans"/>
                <a:sym typeface="Canva Sans"/>
              </a:rPr>
              <a:t>Summer Term: Creatures Great and Small</a:t>
            </a:r>
          </a:p>
          <a:p>
            <a:pPr algn="ctr">
              <a:lnSpc>
                <a:spcPts val="2239"/>
              </a:lnSpc>
              <a:spcBef>
                <a:spcPct val="0"/>
              </a:spcBef>
            </a:pPr>
            <a:endParaRPr lang="en-US" sz="1200" dirty="0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</p:txBody>
      </p:sp>
      <p:sp>
        <p:nvSpPr>
          <p:cNvPr id="22" name="TextBox 22"/>
          <p:cNvSpPr txBox="1"/>
          <p:nvPr/>
        </p:nvSpPr>
        <p:spPr>
          <a:xfrm rot="-67288">
            <a:off x="646396" y="5422621"/>
            <a:ext cx="4621722" cy="5622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79"/>
              </a:lnSpc>
            </a:pPr>
            <a:endParaRPr dirty="0">
              <a:highlight>
                <a:srgbClr val="FF0000"/>
              </a:highlight>
            </a:endParaRPr>
          </a:p>
          <a:p>
            <a:pPr algn="l">
              <a:lnSpc>
                <a:spcPts val="1679"/>
              </a:lnSpc>
            </a:pPr>
            <a:r>
              <a:rPr lang="en-US" sz="1199" dirty="0">
                <a:solidFill>
                  <a:srgbClr val="000000"/>
                </a:solidFill>
                <a:highlight>
                  <a:srgbClr val="FF0000"/>
                </a:highlight>
                <a:latin typeface="Canva Sans"/>
                <a:ea typeface="Canva Sans"/>
                <a:cs typeface="Canva Sans"/>
                <a:sym typeface="Canva Sans"/>
              </a:rPr>
              <a:t>Spring Term: Houses and Homes</a:t>
            </a:r>
          </a:p>
          <a:p>
            <a:pPr algn="ctr">
              <a:lnSpc>
                <a:spcPts val="883"/>
              </a:lnSpc>
              <a:spcBef>
                <a:spcPct val="0"/>
              </a:spcBef>
            </a:pPr>
            <a:endParaRPr lang="en-US" sz="1199" dirty="0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</p:txBody>
      </p:sp>
      <p:sp>
        <p:nvSpPr>
          <p:cNvPr id="23" name="TextBox 23"/>
          <p:cNvSpPr txBox="1"/>
          <p:nvPr/>
        </p:nvSpPr>
        <p:spPr>
          <a:xfrm rot="-67288">
            <a:off x="266430" y="4802223"/>
            <a:ext cx="4621722" cy="5622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79"/>
              </a:lnSpc>
            </a:pPr>
            <a:endParaRPr dirty="0">
              <a:highlight>
                <a:srgbClr val="FF0000"/>
              </a:highlight>
            </a:endParaRPr>
          </a:p>
          <a:p>
            <a:pPr algn="l">
              <a:lnSpc>
                <a:spcPts val="1679"/>
              </a:lnSpc>
            </a:pPr>
            <a:r>
              <a:rPr lang="en-US" sz="1199" dirty="0">
                <a:solidFill>
                  <a:srgbClr val="000000"/>
                </a:solidFill>
                <a:highlight>
                  <a:srgbClr val="FF0000"/>
                </a:highlight>
                <a:latin typeface="Canva Sans"/>
                <a:ea typeface="Canva Sans"/>
                <a:cs typeface="Canva Sans"/>
                <a:sym typeface="Canva Sans"/>
              </a:rPr>
              <a:t>Summer Term: Out and About</a:t>
            </a:r>
          </a:p>
          <a:p>
            <a:pPr algn="ctr">
              <a:lnSpc>
                <a:spcPts val="883"/>
              </a:lnSpc>
              <a:spcBef>
                <a:spcPct val="0"/>
              </a:spcBef>
            </a:pPr>
            <a:endParaRPr lang="en-US" sz="1199" dirty="0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781472" y="1469083"/>
            <a:ext cx="3661224" cy="6585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"/>
              </a:lnSpc>
            </a:pPr>
            <a:endParaRPr dirty="0"/>
          </a:p>
          <a:p>
            <a:pPr algn="l">
              <a:lnSpc>
                <a:spcPts val="1680"/>
              </a:lnSpc>
            </a:pPr>
            <a:r>
              <a:rPr lang="en-US" sz="1200" dirty="0">
                <a:solidFill>
                  <a:srgbClr val="000000"/>
                </a:solidFill>
                <a:highlight>
                  <a:srgbClr val="FFFF00"/>
                </a:highlight>
                <a:latin typeface="Canva Sans"/>
                <a:ea typeface="Canva Sans"/>
                <a:cs typeface="Canva Sans"/>
                <a:sym typeface="Canva Sans"/>
              </a:rPr>
              <a:t>Spring Term: Our School</a:t>
            </a:r>
          </a:p>
          <a:p>
            <a:pPr algn="ctr">
              <a:lnSpc>
                <a:spcPts val="1863"/>
              </a:lnSpc>
              <a:spcBef>
                <a:spcPct val="0"/>
              </a:spcBef>
            </a:pPr>
            <a:endParaRPr lang="en-US" sz="1200" dirty="0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</p:txBody>
      </p:sp>
      <p:sp>
        <p:nvSpPr>
          <p:cNvPr id="25" name="TextBox 25"/>
          <p:cNvSpPr txBox="1"/>
          <p:nvPr/>
        </p:nvSpPr>
        <p:spPr>
          <a:xfrm>
            <a:off x="428111" y="2205473"/>
            <a:ext cx="2599534" cy="8765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80"/>
              </a:lnSpc>
            </a:pPr>
            <a:endParaRPr dirty="0"/>
          </a:p>
          <a:p>
            <a:pPr algn="l">
              <a:lnSpc>
                <a:spcPts val="1680"/>
              </a:lnSpc>
            </a:pPr>
            <a:r>
              <a:rPr lang="en-US" sz="1200" dirty="0">
                <a:solidFill>
                  <a:srgbClr val="000000"/>
                </a:solidFill>
                <a:highlight>
                  <a:srgbClr val="FFFF00"/>
                </a:highlight>
                <a:latin typeface="Canva Sans"/>
                <a:ea typeface="Canva Sans"/>
                <a:cs typeface="Canva Sans"/>
                <a:sym typeface="Canva Sans"/>
              </a:rPr>
              <a:t>Autumn Term: Ourselves</a:t>
            </a:r>
          </a:p>
          <a:p>
            <a:pPr algn="l">
              <a:lnSpc>
                <a:spcPts val="1680"/>
              </a:lnSpc>
            </a:pPr>
            <a:endParaRPr lang="en-US" sz="1200" dirty="0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  <a:p>
            <a:pPr algn="ctr">
              <a:lnSpc>
                <a:spcPts val="1863"/>
              </a:lnSpc>
              <a:spcBef>
                <a:spcPct val="0"/>
              </a:spcBef>
            </a:pPr>
            <a:endParaRPr lang="en-US" sz="1200" dirty="0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</p:txBody>
      </p:sp>
      <p:sp>
        <p:nvSpPr>
          <p:cNvPr id="26" name="TextBox 26"/>
          <p:cNvSpPr txBox="1"/>
          <p:nvPr/>
        </p:nvSpPr>
        <p:spPr>
          <a:xfrm>
            <a:off x="5485409" y="2032855"/>
            <a:ext cx="3647912" cy="7245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400"/>
              </a:lnSpc>
              <a:spcBef>
                <a:spcPct val="0"/>
              </a:spcBef>
            </a:pPr>
            <a:r>
              <a:rPr lang="en-US" sz="1000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Learning is delivered through</a:t>
            </a:r>
          </a:p>
          <a:p>
            <a:pPr algn="just">
              <a:lnSpc>
                <a:spcPts val="1400"/>
              </a:lnSpc>
              <a:spcBef>
                <a:spcPct val="0"/>
              </a:spcBef>
            </a:pPr>
            <a:r>
              <a:rPr lang="en-US" sz="1000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exploration rather than abstract</a:t>
            </a:r>
          </a:p>
          <a:p>
            <a:pPr algn="just">
              <a:lnSpc>
                <a:spcPts val="1400"/>
              </a:lnSpc>
              <a:spcBef>
                <a:spcPct val="0"/>
              </a:spcBef>
            </a:pPr>
            <a:r>
              <a:rPr lang="en-US" sz="1000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concepts.</a:t>
            </a:r>
          </a:p>
          <a:p>
            <a:pPr algn="just">
              <a:lnSpc>
                <a:spcPts val="1679"/>
              </a:lnSpc>
              <a:spcBef>
                <a:spcPct val="0"/>
              </a:spcBef>
            </a:pPr>
            <a:endParaRPr lang="en-US" sz="1000" b="1">
              <a:solidFill>
                <a:srgbClr val="000000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</p:txBody>
      </p:sp>
      <p:sp>
        <p:nvSpPr>
          <p:cNvPr id="27" name="TextBox 27"/>
          <p:cNvSpPr txBox="1"/>
          <p:nvPr/>
        </p:nvSpPr>
        <p:spPr>
          <a:xfrm>
            <a:off x="1775249" y="3327642"/>
            <a:ext cx="2976289" cy="14484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400"/>
              </a:lnSpc>
            </a:pPr>
            <a:r>
              <a:rPr lang="en-US" sz="1000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Activities are adapted to each</a:t>
            </a:r>
          </a:p>
          <a:p>
            <a:pPr algn="l">
              <a:lnSpc>
                <a:spcPts val="1400"/>
              </a:lnSpc>
            </a:pPr>
            <a:r>
              <a:rPr lang="en-US" sz="1000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Learners:</a:t>
            </a:r>
          </a:p>
          <a:p>
            <a:pPr algn="l">
              <a:lnSpc>
                <a:spcPts val="1400"/>
              </a:lnSpc>
            </a:pPr>
            <a:r>
              <a:rPr lang="en-US" sz="1000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Physical needs</a:t>
            </a:r>
          </a:p>
          <a:p>
            <a:pPr algn="l">
              <a:lnSpc>
                <a:spcPts val="1400"/>
              </a:lnSpc>
            </a:pPr>
            <a:r>
              <a:rPr lang="en-US" sz="1000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Communication level</a:t>
            </a:r>
          </a:p>
          <a:p>
            <a:pPr algn="l">
              <a:lnSpc>
                <a:spcPts val="1400"/>
              </a:lnSpc>
            </a:pPr>
            <a:r>
              <a:rPr lang="en-US" sz="1000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Sensory preferences</a:t>
            </a:r>
          </a:p>
          <a:p>
            <a:pPr algn="l">
              <a:lnSpc>
                <a:spcPts val="1400"/>
              </a:lnSpc>
            </a:pPr>
            <a:r>
              <a:rPr lang="en-US" sz="1000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Special interests</a:t>
            </a:r>
          </a:p>
          <a:p>
            <a:pPr algn="l">
              <a:lnSpc>
                <a:spcPts val="1679"/>
              </a:lnSpc>
              <a:spcBef>
                <a:spcPct val="0"/>
              </a:spcBef>
            </a:pPr>
            <a:endParaRPr lang="en-US" sz="1000" b="1">
              <a:solidFill>
                <a:srgbClr val="000000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  <a:p>
            <a:pPr algn="l">
              <a:lnSpc>
                <a:spcPts val="1679"/>
              </a:lnSpc>
              <a:spcBef>
                <a:spcPct val="0"/>
              </a:spcBef>
            </a:pPr>
            <a:endParaRPr lang="en-US" sz="1000" b="1">
              <a:solidFill>
                <a:srgbClr val="000000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</p:txBody>
      </p:sp>
      <p:sp>
        <p:nvSpPr>
          <p:cNvPr id="28" name="TextBox 28"/>
          <p:cNvSpPr txBox="1"/>
          <p:nvPr/>
        </p:nvSpPr>
        <p:spPr>
          <a:xfrm>
            <a:off x="3775210" y="288192"/>
            <a:ext cx="2839938" cy="3397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99"/>
              </a:lnSpc>
              <a:spcBef>
                <a:spcPct val="0"/>
              </a:spcBef>
            </a:pPr>
            <a:r>
              <a:rPr lang="en-US" sz="1999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Sunflower Curriculum  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6826593" y="3384005"/>
            <a:ext cx="2623761" cy="12388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400"/>
              </a:lnSpc>
              <a:spcBef>
                <a:spcPct val="0"/>
              </a:spcBef>
            </a:pPr>
            <a:r>
              <a:rPr lang="en-US" sz="1000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Topics are delivered through a</a:t>
            </a:r>
          </a:p>
          <a:p>
            <a:pPr algn="l">
              <a:lnSpc>
                <a:spcPts val="1400"/>
              </a:lnSpc>
              <a:spcBef>
                <a:spcPct val="0"/>
              </a:spcBef>
            </a:pPr>
            <a:r>
              <a:rPr lang="en-US" sz="1000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cyclical approach which allows</a:t>
            </a:r>
          </a:p>
          <a:p>
            <a:pPr algn="l">
              <a:lnSpc>
                <a:spcPts val="1400"/>
              </a:lnSpc>
              <a:spcBef>
                <a:spcPct val="0"/>
              </a:spcBef>
            </a:pPr>
            <a:r>
              <a:rPr lang="en-US" sz="1000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repeated exposure to key concepts</a:t>
            </a:r>
          </a:p>
          <a:p>
            <a:pPr algn="l">
              <a:lnSpc>
                <a:spcPts val="1400"/>
              </a:lnSpc>
              <a:spcBef>
                <a:spcPct val="0"/>
              </a:spcBef>
            </a:pPr>
            <a:r>
              <a:rPr lang="en-US" sz="1000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in varied, engaging ways to support</a:t>
            </a:r>
          </a:p>
          <a:p>
            <a:pPr algn="l">
              <a:lnSpc>
                <a:spcPts val="1400"/>
              </a:lnSpc>
              <a:spcBef>
                <a:spcPct val="0"/>
              </a:spcBef>
            </a:pPr>
            <a:r>
              <a:rPr lang="en-US" sz="1000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familiarity, anticipation, and</a:t>
            </a:r>
          </a:p>
          <a:p>
            <a:pPr algn="l">
              <a:lnSpc>
                <a:spcPts val="1400"/>
              </a:lnSpc>
              <a:spcBef>
                <a:spcPct val="0"/>
              </a:spcBef>
            </a:pPr>
            <a:r>
              <a:rPr lang="en-US" sz="1000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progress.</a:t>
            </a:r>
          </a:p>
          <a:p>
            <a:pPr algn="ctr">
              <a:lnSpc>
                <a:spcPts val="1679"/>
              </a:lnSpc>
              <a:spcBef>
                <a:spcPct val="0"/>
              </a:spcBef>
            </a:pPr>
            <a:endParaRPr lang="en-US" sz="1000" b="1">
              <a:solidFill>
                <a:srgbClr val="000000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75DB190D2CA7B4E94A38DD18040FDBD" ma:contentTypeVersion="13" ma:contentTypeDescription="Create a new document." ma:contentTypeScope="" ma:versionID="5821d4963d68bbaf77850bc568e5dcd7">
  <xsd:schema xmlns:xsd="http://www.w3.org/2001/XMLSchema" xmlns:xs="http://www.w3.org/2001/XMLSchema" xmlns:p="http://schemas.microsoft.com/office/2006/metadata/properties" xmlns:ns2="a540dbd6-63c1-405e-b21f-3d4038146b2f" xmlns:ns3="dcf4fd31-2f9b-438a-bfd7-3e053feb8594" targetNamespace="http://schemas.microsoft.com/office/2006/metadata/properties" ma:root="true" ma:fieldsID="8c77323771a5c370c1e7fea082e38151" ns2:_="" ns3:_="">
    <xsd:import namespace="a540dbd6-63c1-405e-b21f-3d4038146b2f"/>
    <xsd:import namespace="dcf4fd31-2f9b-438a-bfd7-3e053feb8594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BillingMetadata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540dbd6-63c1-405e-b21f-3d4038146b2f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TaxCatchAll" ma:index="22" nillable="true" ma:displayName="Taxonomy Catch All Column" ma:hidden="true" ma:list="{f9375f1a-2a63-4e2e-8734-0da42db7ee7c}" ma:internalName="TaxCatchAll" ma:showField="CatchAllData" ma:web="a540dbd6-63c1-405e-b21f-3d4038146b2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cf4fd31-2f9b-438a-bfd7-3e053feb859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14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description="" ma:indexed="true" ma:internalName="MediaServiceLocation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0a21da63-2948-41e7-953c-fedceede9a7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cf4fd31-2f9b-438a-bfd7-3e053feb8594">
      <Terms xmlns="http://schemas.microsoft.com/office/infopath/2007/PartnerControls"/>
    </lcf76f155ced4ddcb4097134ff3c332f>
    <TaxCatchAll xmlns="a540dbd6-63c1-405e-b21f-3d4038146b2f" xsi:nil="true"/>
    <_dlc_DocId xmlns="a540dbd6-63c1-405e-b21f-3d4038146b2f">UK7XRFSVNHM5-2120011387-156759</_dlc_DocId>
    <_dlc_DocIdUrl xmlns="a540dbd6-63c1-405e-b21f-3d4038146b2f">
      <Url>https://stgeorgesiow.sharepoint.com/sites/AdminSharedDocuments/_layouts/15/DocIdRedir.aspx?ID=UK7XRFSVNHM5-2120011387-156759</Url>
      <Description>UK7XRFSVNHM5-2120011387-156759</Description>
    </_dlc_DocIdUrl>
  </documentManagement>
</p:properties>
</file>

<file path=customXml/itemProps1.xml><?xml version="1.0" encoding="utf-8"?>
<ds:datastoreItem xmlns:ds="http://schemas.openxmlformats.org/officeDocument/2006/customXml" ds:itemID="{1652852C-130A-4548-B32E-2942EE0A523C}"/>
</file>

<file path=customXml/itemProps2.xml><?xml version="1.0" encoding="utf-8"?>
<ds:datastoreItem xmlns:ds="http://schemas.openxmlformats.org/officeDocument/2006/customXml" ds:itemID="{2470197C-D585-4B00-89D5-EC87FD0299B6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C035288B-1C84-4058-B99F-A7A224AA8BC6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5D7E00C4-C8FE-48CB-9E7D-EC813A5D187D}">
  <ds:schemaRefs>
    <ds:schemaRef ds:uri="http://purl.org/dc/dcmitype/"/>
    <ds:schemaRef ds:uri="http://purl.org/dc/terms/"/>
    <ds:schemaRef ds:uri="http://purl.org/dc/elements/1.1/"/>
    <ds:schemaRef ds:uri="http://schemas.openxmlformats.org/package/2006/metadata/core-properties"/>
    <ds:schemaRef ds:uri="http://www.w3.org/XML/1998/namespace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9fe8936b-3db2-4fc3-b748-1f0a90e036a9"/>
    <ds:schemaRef ds:uri="91d89e09-5c54-4c50-a986-260d56e617c7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146</Words>
  <Application>Microsoft Office PowerPoint</Application>
  <PresentationFormat>Custom</PresentationFormat>
  <Paragraphs>48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Calibri</vt:lpstr>
      <vt:lpstr>Arial</vt:lpstr>
      <vt:lpstr>Canva Sans Bold</vt:lpstr>
      <vt:lpstr>Canva Sans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Sunflower Curriculum</dc:title>
  <cp:lastModifiedBy>Emma Davison</cp:lastModifiedBy>
  <cp:revision>2</cp:revision>
  <dcterms:created xsi:type="dcterms:W3CDTF">2006-08-16T00:00:00Z</dcterms:created>
  <dcterms:modified xsi:type="dcterms:W3CDTF">2026-06-04T13:49:52Z</dcterms:modified>
  <dc:identifier>DAHLcqA1ORk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0x010100975DB190D2CA7B4E94A38DD18040FDBD</vt:lpwstr>
  </property>
  <property fmtid="{D5CDD505-2E9C-101B-9397-08002B2CF9AE}" pid="3" name="_dlc_DocIdItemGuid">
    <vt:lpwstr>ec933539-98a9-4e0c-b167-0dd8e1758c4e</vt:lpwstr>
  </property>
</Properties>
</file>